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7" r:id="rId2"/>
    <p:sldId id="256" r:id="rId3"/>
    <p:sldId id="257" r:id="rId4"/>
    <p:sldId id="262" r:id="rId5"/>
    <p:sldId id="269" r:id="rId6"/>
    <p:sldId id="266" r:id="rId7"/>
    <p:sldId id="268" r:id="rId8"/>
    <p:sldId id="265" r:id="rId9"/>
    <p:sldId id="270" r:id="rId10"/>
    <p:sldId id="271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9F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79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59C94-EDC2-477D-8FE4-E086B65D577B}" type="datetimeFigureOut">
              <a:rPr lang="sv-SE" smtClean="0"/>
              <a:t>2024-05-03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63DB8-71BB-46F0-9A87-C69E2FAC6BA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2906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86CD8-2B5F-47D2-B024-69831587248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3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F443-D7FD-A513-12AD-DCCD910EE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F3C81-3663-243F-E74A-AC870BA8F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FE849-FD4C-233D-DE9F-AF44552B8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2024-05-03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B8E6-D0AE-937D-8840-80A196D7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E75E0-97A6-0F78-D486-0C1E0F6F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639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2530-9A72-7A8B-7561-919C5949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AD1FE-2743-9DD7-BDFA-EAFF5431C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4689-89B4-5343-B696-0CBB6DFF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2024-05-03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892A2-2DE3-1718-6C0F-F5986DC4A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CA61E-F4D4-FE30-E7C6-880062DA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2315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3B349-2E72-E019-5ADE-A53CC70C4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694EC-C952-9E70-E72E-B50ED2215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B8AEC-D0E1-89ED-A782-E9230C2A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2024-05-03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F6E8-68A1-E0F2-F4EA-83FE3F45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0B574-7358-D83A-6914-D9E2E5C34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8405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1 Intro – Black text light backgr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15661-0B2E-4145-BFC7-96344832A04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BB9EDD-1740-4E4A-8601-A7D0893F42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DBE988F-1BF4-472B-8755-57EAF869555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</p:spPr>
        <p:txBody>
          <a:bodyPr tIns="2088000" anchor="t" anchorCtr="0"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A7A8A9"/>
                </a:solidFill>
              </a:defRPr>
            </a:lvl1pPr>
          </a:lstStyle>
          <a:p>
            <a:r>
              <a:rPr lang="en-US" dirty="0"/>
              <a:t>[Add light background picture or leave for white]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CBD83D-FC01-4B5C-B1AF-BB19331DE3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3D2978-24B0-4C69-9731-62579EDE9044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5380315" y="6379143"/>
            <a:ext cx="1431370" cy="180000"/>
          </a:xfrm>
        </p:spPr>
        <p:txBody>
          <a:bodyPr lIns="0" tIns="0" rIns="0" anchor="ctr" anchorCtr="0"/>
          <a:lstStyle>
            <a:lvl1pPr algn="ctr">
              <a:defRPr sz="1000"/>
            </a:lvl1pPr>
          </a:lstStyle>
          <a:p>
            <a:fld id="{6DCB717F-97A3-473F-A1C7-3D21051B21BF}" type="datetime1">
              <a:rPr lang="sv-SE" smtClean="0"/>
              <a:t>2024-05-03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01672" y="2591846"/>
            <a:ext cx="8188656" cy="845214"/>
          </a:xfrm>
          <a:prstGeom prst="rect">
            <a:avLst/>
          </a:prstGeom>
        </p:spPr>
        <p:txBody>
          <a:bodyPr wrap="square" rIns="0" bIns="0" anchor="b" anchorCtr="0"/>
          <a:lstStyle>
            <a:lvl1pPr algn="ctr">
              <a:lnSpc>
                <a:spcPct val="80000"/>
              </a:lnSpc>
              <a:defRPr sz="5400" b="0" i="0" spc="317" baseline="0">
                <a:solidFill>
                  <a:schemeClr val="tx1"/>
                </a:solidFill>
                <a:latin typeface="Volvo Broad Pro Digital" panose="020B0606030202080204" pitchFamily="34" charset="0"/>
              </a:defRPr>
            </a:lvl1pPr>
          </a:lstStyle>
          <a:p>
            <a:pPr lvl="0"/>
            <a:r>
              <a:rPr lang="en-US" noProof="0" dirty="0"/>
              <a:t>Insert headline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668587" y="3527140"/>
            <a:ext cx="6854825" cy="754236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 algn="ctr">
              <a:lnSpc>
                <a:spcPct val="114000"/>
              </a:lnSpc>
              <a:buFont typeface="Volvo Novum" panose="020B0503040502060204" pitchFamily="34" charset="0"/>
              <a:buNone/>
              <a:defRPr sz="2000" spc="0" baseline="0">
                <a:latin typeface="+mn-lt"/>
                <a:ea typeface="Volvo Broad Pro Digital" panose="020B0606030202080204" pitchFamily="34" charset="0"/>
                <a:cs typeface="+mn-cs"/>
              </a:defRPr>
            </a:lvl1pPr>
          </a:lstStyle>
          <a:p>
            <a:pPr lvl="0"/>
            <a:r>
              <a:rPr lang="en-US" noProof="0" dirty="0"/>
              <a:t>Insert sub headline</a:t>
            </a:r>
          </a:p>
        </p:txBody>
      </p:sp>
      <p:sp>
        <p:nvSpPr>
          <p:cNvPr id="10" name="Logotype">
            <a:extLst>
              <a:ext uri="{FF2B5EF4-FFF2-40B4-BE49-F238E27FC236}">
                <a16:creationId xmlns:a16="http://schemas.microsoft.com/office/drawing/2014/main" id="{EFD490B4-D84C-4512-B0E3-BC38BE39F5C7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485800" y="278990"/>
            <a:ext cx="1220400" cy="936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  <a:lvl2pPr marL="267129" indent="0">
              <a:buNone/>
              <a:defRPr/>
            </a:lvl2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39FA-75E5-47C4-A176-BCA731EF1FC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766764" y="6130859"/>
            <a:ext cx="10658474" cy="164442"/>
          </a:xfrm>
        </p:spPr>
        <p:txBody>
          <a:bodyPr anchor="ctr" anchorCtr="0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ADAS | Erik Börve | Public</a:t>
            </a:r>
          </a:p>
        </p:txBody>
      </p:sp>
      <p:sp>
        <p:nvSpPr>
          <p:cNvPr id="13" name="Entity">
            <a:extLst>
              <a:ext uri="{FF2B5EF4-FFF2-40B4-BE49-F238E27FC236}">
                <a16:creationId xmlns:a16="http://schemas.microsoft.com/office/drawing/2014/main" id="{C74D9F74-0897-4A80-BE8D-B1DEDD026C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0816" y="5887220"/>
            <a:ext cx="2070368" cy="216429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  <a:lvl2pPr marL="267129" indent="0">
              <a:buNone/>
              <a:defRPr/>
            </a:lvl2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270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svg="http://schemas.microsoft.com/office/drawing/2016/SVG/main" xmlns:a16="http://schemas.microsoft.com/office/drawing/2014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BDE0-7C9C-0DB4-CBD1-9DE8F566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06C7E-6B02-AD2C-F10E-01E4C1945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BBF06-653E-AB59-9005-30BDA2D1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2024-05-03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C01E7-13FC-0108-5942-C5D06FC1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41C27-2388-0987-0EB0-50BDB8E4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903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B50A-ADBB-82DC-3180-1B9FD03C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92B07-0361-5731-88E2-15FFE8F34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DDDFE-36A2-4DA7-1BEF-EFCE4672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2024-05-03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F0375-1260-4DBD-63BD-D6307471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D5523-27A1-7CAC-4371-E0765A7B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897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CD4F-40F9-5269-C133-E7ED5F70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6B0B-EB65-D52C-83E5-A2D1D7C2B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4DB49-67CE-721D-589F-6189A137C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67479-9426-1E96-3EBB-3CAFD98D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2024-05-03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6BC4B-A5B5-50E4-6953-07B093C7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F83B5-3D9C-A688-3975-FC6F1EB97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421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CE86-312F-C495-3012-2CC6C1917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B4BB-1460-ACE5-173A-02E11C69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C9E8E-9F70-3ADA-2362-2190E373E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2EF3E-A424-1008-B6AC-D59595D5F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269253-98A3-3B0E-695D-FAEF77F76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776DA-3520-AD05-BF8F-D7FF9381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2024-05-03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E017CE-73EB-2D89-D470-9B2B08FE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1B49EC-0050-CAF0-FD8F-70313AA0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3606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CC2C5-69A1-39D2-FC50-FCB8FCA8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9E1B0-0B7F-3BC2-3F8B-5D18704AC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2024-05-03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D640D-76E2-4732-59F0-21A2B493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C4635-6AA5-A562-2847-A93CE78C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534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F86D-7F7A-1DC3-F7EA-ADA2A975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2024-05-03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B8BD5-39D3-9798-9B8A-E73ACBFE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8368F-6EBB-20E3-C7FC-C9B9965F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6962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AAC7-9B18-9D12-12B6-99E1B8AE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0FEE3-7A1D-B625-B201-71F3A74F2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8EC57-6D8D-1C7A-CE66-FEA0B41A6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B917A-585A-91B4-CDF3-4C853A40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2024-05-03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29B02-B698-6DA2-E5BA-00D52869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91D7D-D720-7E89-7B25-13BEEE77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119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0AB9-273A-FF49-2B26-79BF5943B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F99570-92AD-7948-5FDE-427577CA1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225DB-3D82-4D87-D479-7D78ADD0E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5D385-A1EE-FC98-C7DA-B71FDFA8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2024-05-03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025C4-01F0-0FCF-62C2-685B80FA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1636E-17B7-8CFE-4E05-554690D1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379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D6E215-84DA-7D84-F942-330735B2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774BE-684E-DF88-2D0C-326703D7D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D27FB-81DA-53BD-856A-FFCA90DD7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5BA6C-B5E8-4DE4-9131-606854C2C0FF}" type="datetimeFigureOut">
              <a:rPr lang="sv-SE" smtClean="0"/>
              <a:t>2024-05-03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9156D-7814-0886-E7E4-DF9B87B9C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EB73A-6E05-1304-5240-3637EC40D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290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m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mp"/><Relationship Id="rId3" Type="http://schemas.openxmlformats.org/officeDocument/2006/relationships/image" Target="../media/image13.tmp"/><Relationship Id="rId7" Type="http://schemas.openxmlformats.org/officeDocument/2006/relationships/image" Target="../media/image17.tmp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mp"/><Relationship Id="rId11" Type="http://schemas.openxmlformats.org/officeDocument/2006/relationships/image" Target="../media/image20.gif"/><Relationship Id="rId5" Type="http://schemas.openxmlformats.org/officeDocument/2006/relationships/image" Target="../media/image15.tmp"/><Relationship Id="rId10" Type="http://schemas.openxmlformats.org/officeDocument/2006/relationships/image" Target="../media/image9.tmp"/><Relationship Id="rId4" Type="http://schemas.openxmlformats.org/officeDocument/2006/relationships/image" Target="../media/image14.tmp"/><Relationship Id="rId9" Type="http://schemas.openxmlformats.org/officeDocument/2006/relationships/image" Target="../media/image19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7" Type="http://schemas.openxmlformats.org/officeDocument/2006/relationships/image" Target="../media/image45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1.tmp"/><Relationship Id="rId4" Type="http://schemas.openxmlformats.org/officeDocument/2006/relationships/image" Target="../media/image4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C3CCAE-81BC-44AE-BCBF-ECC0D8EEF07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9003713" y="6385268"/>
            <a:ext cx="2743200" cy="365125"/>
          </a:xfrm>
        </p:spPr>
        <p:txBody>
          <a:bodyPr/>
          <a:lstStyle/>
          <a:p>
            <a:fld id="{F4BB9EDD-1740-4E4A-8601-A7D0893F42E6}" type="slidenum">
              <a:rPr lang="en-US" dirty="0" smtClean="0"/>
              <a:pPr/>
              <a:t>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9A39E81-3F2F-2D6B-1263-3B0412D8B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835" y="694632"/>
            <a:ext cx="11714328" cy="845214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Robust Predictive Control for a Heavy-Vehicle in an Uncertain Environment</a:t>
            </a:r>
            <a:endParaRPr lang="en-GB" sz="44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FEFA027-66DA-A7DF-3BFF-841924FBA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834" y="2268147"/>
            <a:ext cx="8196705" cy="1152885"/>
          </a:xfrm>
        </p:spPr>
        <p:txBody>
          <a:bodyPr/>
          <a:lstStyle/>
          <a:p>
            <a:pPr algn="l"/>
            <a:r>
              <a:rPr lang="en-GB" b="1" dirty="0"/>
              <a:t>Goal: </a:t>
            </a:r>
            <a:r>
              <a:rPr lang="en-GB" dirty="0"/>
              <a:t>Safe, Predictive Control that accounts for uncertainties:</a:t>
            </a: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GB" dirty="0"/>
              <a:t>Path Planning with &lt; 10 second horizon.</a:t>
            </a: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GB" dirty="0"/>
              <a:t>Uncertainties could affect: 1. Sensing; 2. Dynamics; 3. Obstacles</a:t>
            </a:r>
          </a:p>
          <a:p>
            <a:pPr algn="l">
              <a:lnSpc>
                <a:spcPct val="50000"/>
              </a:lnSpc>
            </a:pPr>
            <a:r>
              <a:rPr lang="en-GB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5524F5-1CFC-EC24-ABFD-7D6A766EC0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25000" lnSpcReduction="20000"/>
          </a:bodyPr>
          <a:lstStyle/>
          <a:p>
            <a:endParaRPr lang="en-GB"/>
          </a:p>
        </p:txBody>
      </p:sp>
      <p:pic>
        <p:nvPicPr>
          <p:cNvPr id="1031" name="Picture 3">
            <a:extLst>
              <a:ext uri="{FF2B5EF4-FFF2-40B4-BE49-F238E27FC236}">
                <a16:creationId xmlns:a16="http://schemas.microsoft.com/office/drawing/2014/main" id="{D9DBABB5-5092-3215-F490-6FE82B9F8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10"/>
          <a:stretch>
            <a:fillRect/>
          </a:stretch>
        </p:blipFill>
        <p:spPr bwMode="auto">
          <a:xfrm>
            <a:off x="8277589" y="1363845"/>
            <a:ext cx="3471168" cy="102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C48AB5-7259-348E-AE1F-7A7E8A746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r="9435"/>
          <a:stretch>
            <a:fillRect/>
          </a:stretch>
        </p:blipFill>
        <p:spPr bwMode="auto">
          <a:xfrm>
            <a:off x="8295531" y="2432177"/>
            <a:ext cx="3451382" cy="138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47ED05EB-3299-90B1-2080-359294898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939" y="11846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sv-SE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34A40C0C-A54D-374D-17FC-072078C86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5531" y="3868144"/>
            <a:ext cx="36576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 1. </a:t>
            </a: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Simulations in CARLA. (a): City traffic in varying weather conditions (b): High-fidelity model of Volvo Truck.</a:t>
            </a:r>
            <a:endParaRPr kumimoji="0" lang="en-US" altLang="sv-S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Graphic 1">
            <a:extLst>
              <a:ext uri="{FF2B5EF4-FFF2-40B4-BE49-F238E27FC236}">
                <a16:creationId xmlns:a16="http://schemas.microsoft.com/office/drawing/2014/main" id="{4EECEFFA-DFEA-131A-E589-337141B4E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9417" y="4577269"/>
            <a:ext cx="3700263" cy="1200636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44A3616F-C50C-AC96-43E8-3C474DC09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9907" y="5829064"/>
            <a:ext cx="35632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 2. </a:t>
            </a: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Illustration of a complex</a:t>
            </a:r>
            <a:r>
              <a:rPr kumimoji="0" lang="en-US" altLang="sv-S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traffic scenario with an HVC approaching a highway exit.</a:t>
            </a:r>
            <a:endParaRPr kumimoji="0" lang="en-US" altLang="sv-S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Subtitle 8">
            <a:extLst>
              <a:ext uri="{FF2B5EF4-FFF2-40B4-BE49-F238E27FC236}">
                <a16:creationId xmlns:a16="http://schemas.microsoft.com/office/drawing/2014/main" id="{E712ACBD-78E3-2BC3-3FB5-B31237699362}"/>
              </a:ext>
            </a:extLst>
          </p:cNvPr>
          <p:cNvSpPr txBox="1">
            <a:spLocks/>
          </p:cNvSpPr>
          <p:nvPr/>
        </p:nvSpPr>
        <p:spPr>
          <a:xfrm>
            <a:off x="154244" y="3426468"/>
            <a:ext cx="8056695" cy="698920"/>
          </a:xfrm>
          <a:prstGeom prst="rect">
            <a:avLst/>
          </a:prstGeom>
        </p:spPr>
        <p:txBody>
          <a:bodyPr vert="horz" lIns="144000" tIns="0" rIns="144000" bIns="45720" rtlCol="0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Key Methods: </a:t>
            </a:r>
            <a:r>
              <a:rPr lang="en-GB" dirty="0"/>
              <a:t>Model Predictive Control, Chance-Constraints, Vehicle Dynamics Modelling</a:t>
            </a:r>
          </a:p>
        </p:txBody>
      </p:sp>
      <p:sp>
        <p:nvSpPr>
          <p:cNvPr id="21" name="Subtitle 8">
            <a:extLst>
              <a:ext uri="{FF2B5EF4-FFF2-40B4-BE49-F238E27FC236}">
                <a16:creationId xmlns:a16="http://schemas.microsoft.com/office/drawing/2014/main" id="{B9F08823-74A9-A9CC-65AF-FEEDB8CB1ADD}"/>
              </a:ext>
            </a:extLst>
          </p:cNvPr>
          <p:cNvSpPr txBox="1">
            <a:spLocks/>
          </p:cNvSpPr>
          <p:nvPr/>
        </p:nvSpPr>
        <p:spPr>
          <a:xfrm>
            <a:off x="165178" y="4301233"/>
            <a:ext cx="7814155" cy="698920"/>
          </a:xfrm>
          <a:prstGeom prst="rect">
            <a:avLst/>
          </a:prstGeom>
        </p:spPr>
        <p:txBody>
          <a:bodyPr vert="horz" lIns="144000" tIns="0" rIns="144000" bIns="45720" rtlCol="0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Tools: </a:t>
            </a:r>
            <a:r>
              <a:rPr lang="en-GB" dirty="0"/>
              <a:t>CARLA simulation environment, ACADOS/</a:t>
            </a:r>
            <a:r>
              <a:rPr lang="en-GB" dirty="0" err="1"/>
              <a:t>CasADi</a:t>
            </a:r>
            <a:r>
              <a:rPr lang="en-GB" dirty="0"/>
              <a:t> for optimization solver, primarily programming in Python</a:t>
            </a:r>
          </a:p>
        </p:txBody>
      </p:sp>
      <p:sp>
        <p:nvSpPr>
          <p:cNvPr id="22" name="Subtitle 8">
            <a:extLst>
              <a:ext uri="{FF2B5EF4-FFF2-40B4-BE49-F238E27FC236}">
                <a16:creationId xmlns:a16="http://schemas.microsoft.com/office/drawing/2014/main" id="{BE921158-EBB3-DE43-859B-172DFC9D7DEB}"/>
              </a:ext>
            </a:extLst>
          </p:cNvPr>
          <p:cNvSpPr txBox="1">
            <a:spLocks/>
          </p:cNvSpPr>
          <p:nvPr/>
        </p:nvSpPr>
        <p:spPr>
          <a:xfrm>
            <a:off x="185498" y="5261007"/>
            <a:ext cx="7793835" cy="1196760"/>
          </a:xfrm>
          <a:prstGeom prst="rect">
            <a:avLst/>
          </a:prstGeom>
        </p:spPr>
        <p:txBody>
          <a:bodyPr vert="horz" lIns="144000" tIns="0" rIns="144000" bIns="45720" rtlCol="0" anchor="t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en-GB" b="1" dirty="0"/>
              <a:t>Supervisors: </a:t>
            </a:r>
            <a:r>
              <a:rPr lang="en-GB" dirty="0"/>
              <a:t>Erik </a:t>
            </a:r>
            <a:r>
              <a:rPr lang="en-GB" dirty="0" err="1"/>
              <a:t>Börve</a:t>
            </a:r>
            <a:r>
              <a:rPr lang="en-GB" dirty="0"/>
              <a:t> (Chalmers/ADAS GTT)</a:t>
            </a:r>
            <a:r>
              <a:rPr lang="en-GB" b="1" dirty="0"/>
              <a:t> </a:t>
            </a:r>
            <a:endParaRPr lang="en-US" dirty="0"/>
          </a:p>
          <a:p>
            <a:pPr algn="l">
              <a:lnSpc>
                <a:spcPct val="50000"/>
              </a:lnSpc>
            </a:pPr>
            <a:r>
              <a:rPr lang="en-GB" dirty="0"/>
              <a:t>	       Prof. Nikolce Murgovski (Chalmers E2)</a:t>
            </a:r>
          </a:p>
          <a:p>
            <a:pPr algn="l">
              <a:lnSpc>
                <a:spcPct val="50000"/>
              </a:lnSpc>
            </a:pPr>
            <a:r>
              <a:rPr lang="en-GB" dirty="0"/>
              <a:t>	       Prof. Leo Laine (Chalmers M2/SED GTT)</a:t>
            </a:r>
          </a:p>
          <a:p>
            <a:pPr algn="l">
              <a:lnSpc>
                <a:spcPct val="50000"/>
              </a:lnSpc>
            </a:pPr>
            <a:endParaRPr lang="en-GB" dirty="0"/>
          </a:p>
          <a:p>
            <a:pPr algn="l"/>
            <a:endParaRPr lang="en-GB" dirty="0"/>
          </a:p>
        </p:txBody>
      </p:sp>
      <p:sp>
        <p:nvSpPr>
          <p:cNvPr id="23" name="Subtitle 8">
            <a:extLst>
              <a:ext uri="{FF2B5EF4-FFF2-40B4-BE49-F238E27FC236}">
                <a16:creationId xmlns:a16="http://schemas.microsoft.com/office/drawing/2014/main" id="{3EA355CD-A44D-F5C8-3D1E-320339CDB99D}"/>
              </a:ext>
            </a:extLst>
          </p:cNvPr>
          <p:cNvSpPr txBox="1">
            <a:spLocks/>
          </p:cNvSpPr>
          <p:nvPr/>
        </p:nvSpPr>
        <p:spPr>
          <a:xfrm>
            <a:off x="238834" y="1548255"/>
            <a:ext cx="7814155" cy="357281"/>
          </a:xfrm>
          <a:prstGeom prst="rect">
            <a:avLst/>
          </a:prstGeom>
        </p:spPr>
        <p:txBody>
          <a:bodyPr vert="horz" lIns="144000" tIns="0" rIns="144000" bIns="45720" rtlCol="0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i="1" dirty="0"/>
              <a:t>Students: </a:t>
            </a:r>
            <a:r>
              <a:rPr lang="en-GB" i="1" dirty="0"/>
              <a:t>Saeed Salih &amp; Qun Zhang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EC147B-6CB6-3FAD-337A-2EC3FEB57080}"/>
              </a:ext>
            </a:extLst>
          </p:cNvPr>
          <p:cNvCxnSpPr>
            <a:cxnSpLocks/>
          </p:cNvCxnSpPr>
          <p:nvPr/>
        </p:nvCxnSpPr>
        <p:spPr>
          <a:xfrm>
            <a:off x="296364" y="1935718"/>
            <a:ext cx="7592426" cy="0"/>
          </a:xfrm>
          <a:prstGeom prst="line">
            <a:avLst/>
          </a:prstGeom>
          <a:ln w="6350">
            <a:solidFill>
              <a:srgbClr val="888B8D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1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089B13-2079-C7EA-EF68-B9985DCBA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3333" r="10469" b="11458"/>
          <a:stretch/>
        </p:blipFill>
        <p:spPr>
          <a:xfrm>
            <a:off x="2959351" y="1302578"/>
            <a:ext cx="6273297" cy="4612341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CEE822A-83B8-02F9-4F7D-ACB8896A6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273E2194-ABAD-764E-4D2A-EC0C31394F8C}"/>
              </a:ext>
            </a:extLst>
          </p:cNvPr>
          <p:cNvSpPr/>
          <p:nvPr/>
        </p:nvSpPr>
        <p:spPr>
          <a:xfrm>
            <a:off x="364141" y="243396"/>
            <a:ext cx="3840480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Constraints In Simulation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29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213">
            <a:extLst>
              <a:ext uri="{FF2B5EF4-FFF2-40B4-BE49-F238E27FC236}">
                <a16:creationId xmlns:a16="http://schemas.microsoft.com/office/drawing/2014/main" id="{A2EE32D6-EC22-26C7-0857-FBADC4F527B9}"/>
              </a:ext>
            </a:extLst>
          </p:cNvPr>
          <p:cNvGrpSpPr/>
          <p:nvPr/>
        </p:nvGrpSpPr>
        <p:grpSpPr>
          <a:xfrm>
            <a:off x="758882" y="596827"/>
            <a:ext cx="10583064" cy="5664338"/>
            <a:chOff x="758882" y="596827"/>
            <a:chExt cx="10583064" cy="5664338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AFD93357-DD39-33F1-703F-D981AB381C90}"/>
                </a:ext>
              </a:extLst>
            </p:cNvPr>
            <p:cNvGrpSpPr/>
            <p:nvPr/>
          </p:nvGrpSpPr>
          <p:grpSpPr>
            <a:xfrm>
              <a:off x="758882" y="596827"/>
              <a:ext cx="10583064" cy="5664338"/>
              <a:chOff x="758882" y="596827"/>
              <a:chExt cx="10583064" cy="566433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328680A-89A2-897F-4CE6-BC5A6CD35A6D}"/>
                  </a:ext>
                </a:extLst>
              </p:cNvPr>
              <p:cNvGrpSpPr/>
              <p:nvPr/>
            </p:nvGrpSpPr>
            <p:grpSpPr>
              <a:xfrm>
                <a:off x="767270" y="596827"/>
                <a:ext cx="7138334" cy="3585779"/>
                <a:chOff x="1381848" y="1483567"/>
                <a:chExt cx="7138334" cy="4149216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CF44A35-788F-6D09-DA76-0F86C51B2022}"/>
                    </a:ext>
                  </a:extLst>
                </p:cNvPr>
                <p:cNvGrpSpPr/>
                <p:nvPr/>
              </p:nvGrpSpPr>
              <p:grpSpPr>
                <a:xfrm>
                  <a:off x="2961315" y="1483567"/>
                  <a:ext cx="5558867" cy="3890865"/>
                  <a:chOff x="3341532" y="1483567"/>
                  <a:chExt cx="5558867" cy="3890865"/>
                </a:xfrm>
                <a:noFill/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768E5AAE-A370-4C67-16E1-A908235B169A}"/>
                      </a:ext>
                    </a:extLst>
                  </p:cNvPr>
                  <p:cNvSpPr/>
                  <p:nvPr/>
                </p:nvSpPr>
                <p:spPr>
                  <a:xfrm>
                    <a:off x="3341532" y="1483567"/>
                    <a:ext cx="5558867" cy="3890865"/>
                  </a:xfrm>
                  <a:prstGeom prst="rect">
                    <a:avLst/>
                  </a:prstGeom>
                  <a:grpFill/>
                  <a:ln w="28575">
                    <a:prstDash val="sysDot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34C0636-C11A-C4F3-4955-8A1EDAD009AA}"/>
                      </a:ext>
                    </a:extLst>
                  </p:cNvPr>
                  <p:cNvSpPr txBox="1"/>
                  <p:nvPr/>
                </p:nvSpPr>
                <p:spPr>
                  <a:xfrm>
                    <a:off x="4942311" y="1545553"/>
                    <a:ext cx="2357307" cy="427366"/>
                  </a:xfrm>
                  <a:prstGeom prst="rect">
                    <a:avLst/>
                  </a:prstGeom>
                  <a:solidFill>
                    <a:srgbClr val="FF0000"/>
                  </a:solidFill>
                  <a:ln w="2857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Extended Kalman Filter</a:t>
                    </a:r>
                    <a:endParaRPr lang="sv-SE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10" name="Picture 9" descr="A diagram of a car with a car in the distance&#10;&#10;Description automatically generated">
                  <a:extLst>
                    <a:ext uri="{FF2B5EF4-FFF2-40B4-BE49-F238E27FC236}">
                      <a16:creationId xmlns:a16="http://schemas.microsoft.com/office/drawing/2014/main" id="{B110436D-C47C-3FE5-1744-0C7F6C5B2C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37" y="4231057"/>
                  <a:ext cx="2673352" cy="1401726"/>
                </a:xfrm>
                <a:prstGeom prst="rect">
                  <a:avLst/>
                </a:prstGeom>
                <a:noFill/>
              </p:spPr>
            </p:pic>
            <p:sp>
              <p:nvSpPr>
                <p:cNvPr id="13" name="Flowchart: Process 12">
                  <a:extLst>
                    <a:ext uri="{FF2B5EF4-FFF2-40B4-BE49-F238E27FC236}">
                      <a16:creationId xmlns:a16="http://schemas.microsoft.com/office/drawing/2014/main" id="{3B4F43BB-C4BF-063D-FF0D-9A50E89AEAB0}"/>
                    </a:ext>
                  </a:extLst>
                </p:cNvPr>
                <p:cNvSpPr/>
                <p:nvPr/>
              </p:nvSpPr>
              <p:spPr>
                <a:xfrm>
                  <a:off x="6482122" y="2319087"/>
                  <a:ext cx="1887523" cy="1911968"/>
                </a:xfrm>
                <a:prstGeom prst="flowChartProcess">
                  <a:avLst/>
                </a:prstGeom>
                <a:noFill/>
                <a:ln w="28575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5" name="Flowchart: Process 14">
                  <a:extLst>
                    <a:ext uri="{FF2B5EF4-FFF2-40B4-BE49-F238E27FC236}">
                      <a16:creationId xmlns:a16="http://schemas.microsoft.com/office/drawing/2014/main" id="{D1A03491-B2C5-4843-0C81-13B4F7067462}"/>
                    </a:ext>
                  </a:extLst>
                </p:cNvPr>
                <p:cNvSpPr/>
                <p:nvPr/>
              </p:nvSpPr>
              <p:spPr>
                <a:xfrm>
                  <a:off x="6609041" y="2486907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Position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Flowchart: Process 15">
                  <a:extLst>
                    <a:ext uri="{FF2B5EF4-FFF2-40B4-BE49-F238E27FC236}">
                      <a16:creationId xmlns:a16="http://schemas.microsoft.com/office/drawing/2014/main" id="{AE2BCE01-E68E-7F75-A6FA-61F2B69419FA}"/>
                    </a:ext>
                  </a:extLst>
                </p:cNvPr>
                <p:cNvSpPr/>
                <p:nvPr/>
              </p:nvSpPr>
              <p:spPr>
                <a:xfrm>
                  <a:off x="6609041" y="2990360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Velocity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Flowchart: Process 16">
                  <a:extLst>
                    <a:ext uri="{FF2B5EF4-FFF2-40B4-BE49-F238E27FC236}">
                      <a16:creationId xmlns:a16="http://schemas.microsoft.com/office/drawing/2014/main" id="{AE039A99-7A6A-7D90-2835-01E8BED1984F}"/>
                    </a:ext>
                  </a:extLst>
                </p:cNvPr>
                <p:cNvSpPr/>
                <p:nvPr/>
              </p:nvSpPr>
              <p:spPr>
                <a:xfrm>
                  <a:off x="6609041" y="3497017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Heading Angle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Flowchart: Process 18">
                  <a:extLst>
                    <a:ext uri="{FF2B5EF4-FFF2-40B4-BE49-F238E27FC236}">
                      <a16:creationId xmlns:a16="http://schemas.microsoft.com/office/drawing/2014/main" id="{3177173C-F464-CE36-D999-E6CC4D93E52A}"/>
                    </a:ext>
                  </a:extLst>
                </p:cNvPr>
                <p:cNvSpPr/>
                <p:nvPr/>
              </p:nvSpPr>
              <p:spPr>
                <a:xfrm>
                  <a:off x="1381848" y="3110325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IMU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Flowchart: Process 19">
                  <a:extLst>
                    <a:ext uri="{FF2B5EF4-FFF2-40B4-BE49-F238E27FC236}">
                      <a16:creationId xmlns:a16="http://schemas.microsoft.com/office/drawing/2014/main" id="{64129F82-F40F-024F-C054-F0BD4A48B7CA}"/>
                    </a:ext>
                  </a:extLst>
                </p:cNvPr>
                <p:cNvSpPr/>
                <p:nvPr/>
              </p:nvSpPr>
              <p:spPr>
                <a:xfrm>
                  <a:off x="1384814" y="3810790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GPS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Flowchart: Process 22">
                  <a:extLst>
                    <a:ext uri="{FF2B5EF4-FFF2-40B4-BE49-F238E27FC236}">
                      <a16:creationId xmlns:a16="http://schemas.microsoft.com/office/drawing/2014/main" id="{C0D20010-FD33-3846-1E4D-3AEA786223FA}"/>
                    </a:ext>
                  </a:extLst>
                </p:cNvPr>
                <p:cNvSpPr/>
                <p:nvPr/>
              </p:nvSpPr>
              <p:spPr>
                <a:xfrm>
                  <a:off x="3673582" y="2490890"/>
                  <a:ext cx="2162588" cy="360726"/>
                </a:xfrm>
                <a:prstGeom prst="flowChart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Process Propagation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Flowchart: Process 23">
                  <a:extLst>
                    <a:ext uri="{FF2B5EF4-FFF2-40B4-BE49-F238E27FC236}">
                      <a16:creationId xmlns:a16="http://schemas.microsoft.com/office/drawing/2014/main" id="{FF855D18-8772-7CF8-F019-10ED1520DB1D}"/>
                    </a:ext>
                  </a:extLst>
                </p:cNvPr>
                <p:cNvSpPr/>
                <p:nvPr/>
              </p:nvSpPr>
              <p:spPr>
                <a:xfrm>
                  <a:off x="1387580" y="2493318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Steering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Flowchart: Process 24">
                  <a:extLst>
                    <a:ext uri="{FF2B5EF4-FFF2-40B4-BE49-F238E27FC236}">
                      <a16:creationId xmlns:a16="http://schemas.microsoft.com/office/drawing/2014/main" id="{1FE14DA1-6F1B-B6DD-6F3F-90145E9D0595}"/>
                    </a:ext>
                  </a:extLst>
                </p:cNvPr>
                <p:cNvSpPr/>
                <p:nvPr/>
              </p:nvSpPr>
              <p:spPr>
                <a:xfrm>
                  <a:off x="3673582" y="3290689"/>
                  <a:ext cx="2162588" cy="665149"/>
                </a:xfrm>
                <a:prstGeom prst="flowChart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Measurement Update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502E616-F17F-C6D1-493E-EE23F6462D9B}"/>
                    </a:ext>
                  </a:extLst>
                </p:cNvPr>
                <p:cNvCxnSpPr>
                  <a:cxnSpLocks/>
                  <a:endCxn id="23" idx="3"/>
                </p:cNvCxnSpPr>
                <p:nvPr/>
              </p:nvCxnSpPr>
              <p:spPr>
                <a:xfrm flipH="1">
                  <a:off x="5836170" y="2662722"/>
                  <a:ext cx="645952" cy="8532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795530A7-4187-6377-BF3E-09855F65290F}"/>
                    </a:ext>
                  </a:extLst>
                </p:cNvPr>
                <p:cNvCxnSpPr>
                  <a:cxnSpLocks/>
                  <a:stCxn id="25" idx="3"/>
                </p:cNvCxnSpPr>
                <p:nvPr/>
              </p:nvCxnSpPr>
              <p:spPr>
                <a:xfrm>
                  <a:off x="5836170" y="3623263"/>
                  <a:ext cx="645952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12D7DC5F-3A9D-F743-C75D-E9A2FCA426BD}"/>
                    </a:ext>
                  </a:extLst>
                </p:cNvPr>
                <p:cNvCxnSpPr>
                  <a:cxnSpLocks/>
                  <a:stCxn id="24" idx="3"/>
                  <a:endCxn id="23" idx="1"/>
                </p:cNvCxnSpPr>
                <p:nvPr/>
              </p:nvCxnSpPr>
              <p:spPr>
                <a:xfrm flipV="1">
                  <a:off x="2679484" y="2671253"/>
                  <a:ext cx="994098" cy="2428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or: Elbow 38">
                  <a:extLst>
                    <a:ext uri="{FF2B5EF4-FFF2-40B4-BE49-F238E27FC236}">
                      <a16:creationId xmlns:a16="http://schemas.microsoft.com/office/drawing/2014/main" id="{D4B5318B-E6CF-B588-5B9D-4A848C7F538B}"/>
                    </a:ext>
                  </a:extLst>
                </p:cNvPr>
                <p:cNvCxnSpPr>
                  <a:cxnSpLocks/>
                  <a:endCxn id="23" idx="1"/>
                </p:cNvCxnSpPr>
                <p:nvPr/>
              </p:nvCxnSpPr>
              <p:spPr>
                <a:xfrm flipV="1">
                  <a:off x="2673752" y="2671253"/>
                  <a:ext cx="999830" cy="446235"/>
                </a:xfrm>
                <a:prstGeom prst="bentConnector3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2040405-1982-051A-910C-848F9A0EC135}"/>
                    </a:ext>
                  </a:extLst>
                </p:cNvPr>
                <p:cNvCxnSpPr>
                  <a:cxnSpLocks/>
                  <a:endCxn id="25" idx="1"/>
                </p:cNvCxnSpPr>
                <p:nvPr/>
              </p:nvCxnSpPr>
              <p:spPr>
                <a:xfrm flipV="1">
                  <a:off x="3161683" y="3623263"/>
                  <a:ext cx="511899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4">
                  <a:extLst>
                    <a:ext uri="{FF2B5EF4-FFF2-40B4-BE49-F238E27FC236}">
                      <a16:creationId xmlns:a16="http://schemas.microsoft.com/office/drawing/2014/main" id="{6AF489E0-F485-79D4-6200-661679F8D3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9484" y="3471052"/>
                  <a:ext cx="482199" cy="152211"/>
                </a:xfrm>
                <a:prstGeom prst="bentConnector3">
                  <a:avLst>
                    <a:gd name="adj1" fmla="val 102192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or: Elbow 53">
                  <a:extLst>
                    <a:ext uri="{FF2B5EF4-FFF2-40B4-BE49-F238E27FC236}">
                      <a16:creationId xmlns:a16="http://schemas.microsoft.com/office/drawing/2014/main" id="{649CE3E3-0EDF-6097-3C6B-58C369971C7C}"/>
                    </a:ext>
                  </a:extLst>
                </p:cNvPr>
                <p:cNvCxnSpPr>
                  <a:cxnSpLocks/>
                  <a:stCxn id="20" idx="3"/>
                </p:cNvCxnSpPr>
                <p:nvPr/>
              </p:nvCxnSpPr>
              <p:spPr>
                <a:xfrm flipV="1">
                  <a:off x="2676718" y="3623263"/>
                  <a:ext cx="511899" cy="367890"/>
                </a:xfrm>
                <a:prstGeom prst="bentConnector3">
                  <a:avLst>
                    <a:gd name="adj1" fmla="val 97766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178CD663-487C-7A10-E033-0BA504A171CB}"/>
                  </a:ext>
                </a:extLst>
              </p:cNvPr>
              <p:cNvCxnSpPr>
                <a:cxnSpLocks/>
                <a:stCxn id="13" idx="3"/>
                <a:endCxn id="133" idx="1"/>
              </p:cNvCxnSpPr>
              <p:nvPr/>
            </p:nvCxnSpPr>
            <p:spPr>
              <a:xfrm flipV="1">
                <a:off x="7755067" y="2133494"/>
                <a:ext cx="913527" cy="11563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Flowchart: Process 68">
                <a:extLst>
                  <a:ext uri="{FF2B5EF4-FFF2-40B4-BE49-F238E27FC236}">
                    <a16:creationId xmlns:a16="http://schemas.microsoft.com/office/drawing/2014/main" id="{7757141C-D59A-9DA6-B1B9-75A1187A77DA}"/>
                  </a:ext>
                </a:extLst>
              </p:cNvPr>
              <p:cNvSpPr/>
              <p:nvPr/>
            </p:nvSpPr>
            <p:spPr>
              <a:xfrm>
                <a:off x="8668593" y="4175694"/>
                <a:ext cx="2673353" cy="2025538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4958B3-F1FF-45F3-B660-4A9F534E04F9}"/>
                  </a:ext>
                </a:extLst>
              </p:cNvPr>
              <p:cNvSpPr txBox="1"/>
              <p:nvPr/>
            </p:nvSpPr>
            <p:spPr>
              <a:xfrm>
                <a:off x="6467080" y="1001644"/>
                <a:ext cx="889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States</a:t>
                </a:r>
                <a:endParaRPr lang="sv-SE" dirty="0"/>
              </a:p>
            </p:txBody>
          </p:sp>
          <p:sp>
            <p:nvSpPr>
              <p:cNvPr id="71" name="Flowchart: Process 70">
                <a:extLst>
                  <a:ext uri="{FF2B5EF4-FFF2-40B4-BE49-F238E27FC236}">
                    <a16:creationId xmlns:a16="http://schemas.microsoft.com/office/drawing/2014/main" id="{7F9E9100-8286-BD5D-2BE4-454D0C7D778A}"/>
                  </a:ext>
                </a:extLst>
              </p:cNvPr>
              <p:cNvSpPr/>
              <p:nvPr/>
            </p:nvSpPr>
            <p:spPr>
              <a:xfrm>
                <a:off x="8911871" y="4444384"/>
                <a:ext cx="2181137" cy="436227"/>
              </a:xfrm>
              <a:prstGeom prst="flowChartProcess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Longitudinal Control</a:t>
                </a:r>
                <a:endParaRPr lang="sv-SE" dirty="0"/>
              </a:p>
            </p:txBody>
          </p:sp>
          <p:sp>
            <p:nvSpPr>
              <p:cNvPr id="72" name="Flowchart: Process 71">
                <a:extLst>
                  <a:ext uri="{FF2B5EF4-FFF2-40B4-BE49-F238E27FC236}">
                    <a16:creationId xmlns:a16="http://schemas.microsoft.com/office/drawing/2014/main" id="{B7203106-75C1-2AAD-C72B-C68E22A87217}"/>
                  </a:ext>
                </a:extLst>
              </p:cNvPr>
              <p:cNvSpPr/>
              <p:nvPr/>
            </p:nvSpPr>
            <p:spPr>
              <a:xfrm>
                <a:off x="8911871" y="5157690"/>
                <a:ext cx="2181137" cy="436227"/>
              </a:xfrm>
              <a:prstGeom prst="flowChartProcess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Lateral Control</a:t>
                </a:r>
                <a:endParaRPr lang="sv-SE" dirty="0"/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A8756AE-CF38-108D-AFEB-A3DB02C8B947}"/>
                  </a:ext>
                </a:extLst>
              </p:cNvPr>
              <p:cNvCxnSpPr>
                <a:cxnSpLocks/>
                <a:stCxn id="68" idx="2"/>
                <a:endCxn id="69" idx="0"/>
              </p:cNvCxnSpPr>
              <p:nvPr/>
            </p:nvCxnSpPr>
            <p:spPr>
              <a:xfrm>
                <a:off x="10002442" y="3482634"/>
                <a:ext cx="2828" cy="69306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7A74EE-60B3-0EF6-032D-2626E658E532}"/>
                  </a:ext>
                </a:extLst>
              </p:cNvPr>
              <p:cNvCxnSpPr/>
              <p:nvPr/>
            </p:nvCxnSpPr>
            <p:spPr>
              <a:xfrm>
                <a:off x="8011486" y="4175694"/>
                <a:ext cx="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43BB77E1-D67B-2AA6-8B26-69399A3B256E}"/>
                  </a:ext>
                </a:extLst>
              </p:cNvPr>
              <p:cNvGrpSpPr/>
              <p:nvPr/>
            </p:nvGrpSpPr>
            <p:grpSpPr>
              <a:xfrm>
                <a:off x="9002128" y="1191191"/>
                <a:ext cx="2000971" cy="2291443"/>
                <a:chOff x="9144741" y="654295"/>
                <a:chExt cx="2000971" cy="2291443"/>
              </a:xfrm>
            </p:grpSpPr>
            <p:sp>
              <p:nvSpPr>
                <p:cNvPr id="22" name="Flowchart: Process 21">
                  <a:extLst>
                    <a:ext uri="{FF2B5EF4-FFF2-40B4-BE49-F238E27FC236}">
                      <a16:creationId xmlns:a16="http://schemas.microsoft.com/office/drawing/2014/main" id="{87D50EF5-988E-3B67-7299-82B1E6964949}"/>
                    </a:ext>
                  </a:extLst>
                </p:cNvPr>
                <p:cNvSpPr/>
                <p:nvPr/>
              </p:nvSpPr>
              <p:spPr>
                <a:xfrm>
                  <a:off x="9145084" y="1879141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MPC  Controller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Flowchart: Process 67">
                  <a:extLst>
                    <a:ext uri="{FF2B5EF4-FFF2-40B4-BE49-F238E27FC236}">
                      <a16:creationId xmlns:a16="http://schemas.microsoft.com/office/drawing/2014/main" id="{3F88BA49-BB70-54BE-9AB6-96450877E9BF}"/>
                    </a:ext>
                  </a:extLst>
                </p:cNvPr>
                <p:cNvSpPr/>
                <p:nvPr/>
              </p:nvSpPr>
              <p:spPr>
                <a:xfrm>
                  <a:off x="9144741" y="2585012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Target  State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F5A0BF60-C3B2-8354-AD65-633E0DA20FE1}"/>
                    </a:ext>
                  </a:extLst>
                </p:cNvPr>
                <p:cNvCxnSpPr>
                  <a:cxnSpLocks/>
                  <a:stCxn id="22" idx="2"/>
                  <a:endCxn id="68" idx="0"/>
                </p:cNvCxnSpPr>
                <p:nvPr/>
              </p:nvCxnSpPr>
              <p:spPr>
                <a:xfrm flipH="1">
                  <a:off x="10145055" y="2239867"/>
                  <a:ext cx="343" cy="34514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Flowchart: Process 92">
                  <a:extLst>
                    <a:ext uri="{FF2B5EF4-FFF2-40B4-BE49-F238E27FC236}">
                      <a16:creationId xmlns:a16="http://schemas.microsoft.com/office/drawing/2014/main" id="{F06E8D3C-5802-A0CD-C971-BC9D7B0B0F8E}"/>
                    </a:ext>
                  </a:extLst>
                </p:cNvPr>
                <p:cNvSpPr/>
                <p:nvPr/>
              </p:nvSpPr>
              <p:spPr>
                <a:xfrm>
                  <a:off x="9499101" y="654295"/>
                  <a:ext cx="1291904" cy="311742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Flowchart: Process 103">
                  <a:extLst>
                    <a:ext uri="{FF2B5EF4-FFF2-40B4-BE49-F238E27FC236}">
                      <a16:creationId xmlns:a16="http://schemas.microsoft.com/office/drawing/2014/main" id="{7376FBF1-3DB1-ED63-4B49-F3E08E70A3A1}"/>
                    </a:ext>
                  </a:extLst>
                </p:cNvPr>
                <p:cNvSpPr/>
                <p:nvPr/>
              </p:nvSpPr>
              <p:spPr>
                <a:xfrm>
                  <a:off x="9144741" y="1191892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Constraints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0FC366FB-3D5E-0017-E71D-F95968066C74}"/>
                    </a:ext>
                  </a:extLst>
                </p:cNvPr>
                <p:cNvCxnSpPr>
                  <a:cxnSpLocks/>
                  <a:stCxn id="93" idx="2"/>
                  <a:endCxn id="104" idx="0"/>
                </p:cNvCxnSpPr>
                <p:nvPr/>
              </p:nvCxnSpPr>
              <p:spPr>
                <a:xfrm>
                  <a:off x="10145053" y="966037"/>
                  <a:ext cx="2" cy="22585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7C0602D1-3BB6-8157-32B9-A1E0BEEC40D4}"/>
                    </a:ext>
                  </a:extLst>
                </p:cNvPr>
                <p:cNvCxnSpPr>
                  <a:cxnSpLocks/>
                  <a:stCxn id="104" idx="2"/>
                  <a:endCxn id="22" idx="0"/>
                </p:cNvCxnSpPr>
                <p:nvPr/>
              </p:nvCxnSpPr>
              <p:spPr>
                <a:xfrm>
                  <a:off x="10145055" y="1552618"/>
                  <a:ext cx="343" cy="326523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1" name="Picture 120" descr="A silver truck with a black roof&#10;&#10;Description automatically generated">
                <a:extLst>
                  <a:ext uri="{FF2B5EF4-FFF2-40B4-BE49-F238E27FC236}">
                    <a16:creationId xmlns:a16="http://schemas.microsoft.com/office/drawing/2014/main" id="{EF4B55BD-E740-6238-1981-90BD74588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4699" y="4337004"/>
                <a:ext cx="2316395" cy="1791071"/>
              </a:xfrm>
              <a:prstGeom prst="rect">
                <a:avLst/>
              </a:prstGeom>
            </p:spPr>
          </p:pic>
          <p:sp>
            <p:nvSpPr>
              <p:cNvPr id="132" name="Flowchart: Process 131">
                <a:extLst>
                  <a:ext uri="{FF2B5EF4-FFF2-40B4-BE49-F238E27FC236}">
                    <a16:creationId xmlns:a16="http://schemas.microsoft.com/office/drawing/2014/main" id="{B702C134-C231-87FB-9508-3E4DC9F83E9D}"/>
                  </a:ext>
                </a:extLst>
              </p:cNvPr>
              <p:cNvSpPr/>
              <p:nvPr/>
            </p:nvSpPr>
            <p:spPr>
              <a:xfrm>
                <a:off x="2682445" y="4190988"/>
                <a:ext cx="2377907" cy="2070177"/>
              </a:xfrm>
              <a:prstGeom prst="flowChartProcess">
                <a:avLst/>
              </a:prstGeom>
              <a:noFill/>
              <a:ln w="28575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3" name="Flowchart: Process 132">
                <a:extLst>
                  <a:ext uri="{FF2B5EF4-FFF2-40B4-BE49-F238E27FC236}">
                    <a16:creationId xmlns:a16="http://schemas.microsoft.com/office/drawing/2014/main" id="{81A19076-01F3-8D0F-D61A-1A99F3527204}"/>
                  </a:ext>
                </a:extLst>
              </p:cNvPr>
              <p:cNvSpPr/>
              <p:nvPr/>
            </p:nvSpPr>
            <p:spPr>
              <a:xfrm>
                <a:off x="8668594" y="596827"/>
                <a:ext cx="2673352" cy="3073333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2B6A10-6E93-C81B-110D-DB795A23EA9F}"/>
                  </a:ext>
                </a:extLst>
              </p:cNvPr>
              <p:cNvSpPr txBox="1"/>
              <p:nvPr/>
            </p:nvSpPr>
            <p:spPr>
              <a:xfrm>
                <a:off x="8749517" y="645556"/>
                <a:ext cx="2505839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Uplevel controller (MPC)</a:t>
                </a:r>
                <a:endParaRPr lang="sv-SE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045E11B-18CC-4975-B6AB-7825289BC287}"/>
                  </a:ext>
                </a:extLst>
              </p:cNvPr>
              <p:cNvSpPr txBox="1"/>
              <p:nvPr/>
            </p:nvSpPr>
            <p:spPr>
              <a:xfrm>
                <a:off x="8941230" y="5748406"/>
                <a:ext cx="2137027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Local controller (PID)</a:t>
                </a:r>
                <a:endParaRPr lang="sv-SE" dirty="0"/>
              </a:p>
            </p:txBody>
          </p:sp>
          <p:sp>
            <p:nvSpPr>
              <p:cNvPr id="148" name="Flowchart: Process 147">
                <a:extLst>
                  <a:ext uri="{FF2B5EF4-FFF2-40B4-BE49-F238E27FC236}">
                    <a16:creationId xmlns:a16="http://schemas.microsoft.com/office/drawing/2014/main" id="{395A7D5F-CD14-44FF-1EEE-3A3B32E29A1E}"/>
                  </a:ext>
                </a:extLst>
              </p:cNvPr>
              <p:cNvSpPr/>
              <p:nvPr/>
            </p:nvSpPr>
            <p:spPr>
              <a:xfrm>
                <a:off x="808859" y="5018417"/>
                <a:ext cx="1537878" cy="415334"/>
              </a:xfrm>
              <a:prstGeom prst="flowChartProcess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Measurement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92DA95F2-59C7-EC1F-43CE-22C4968226D3}"/>
                  </a:ext>
                </a:extLst>
              </p:cNvPr>
              <p:cNvCxnSpPr>
                <a:cxnSpLocks/>
                <a:stCxn id="132" idx="1"/>
                <a:endCxn id="148" idx="3"/>
              </p:cNvCxnSpPr>
              <p:nvPr/>
            </p:nvCxnSpPr>
            <p:spPr>
              <a:xfrm flipH="1">
                <a:off x="2346737" y="5226077"/>
                <a:ext cx="335708" cy="7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7D541010-BBEA-BC43-3B0F-0CAFE911460F}"/>
                  </a:ext>
                </a:extLst>
              </p:cNvPr>
              <p:cNvCxnSpPr>
                <a:cxnSpLocks/>
                <a:stCxn id="148" idx="1"/>
                <a:endCxn id="20" idx="1"/>
              </p:cNvCxnSpPr>
              <p:nvPr/>
            </p:nvCxnSpPr>
            <p:spPr>
              <a:xfrm rot="10800000">
                <a:off x="770237" y="2763900"/>
                <a:ext cx="38623" cy="2462185"/>
              </a:xfrm>
              <a:prstGeom prst="bentConnector3">
                <a:avLst>
                  <a:gd name="adj1" fmla="val 69187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D68F0B96-2F66-DC69-0D74-D2F394FAF49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58882" y="2158554"/>
                <a:ext cx="58367" cy="3067531"/>
              </a:xfrm>
              <a:prstGeom prst="bentConnector3">
                <a:avLst>
                  <a:gd name="adj1" fmla="val 462914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0540029-864B-BA11-78FA-861314DF2FD4}"/>
                  </a:ext>
                </a:extLst>
              </p:cNvPr>
              <p:cNvCxnSpPr>
                <a:cxnSpLocks/>
                <a:stCxn id="71" idx="1"/>
              </p:cNvCxnSpPr>
              <p:nvPr/>
            </p:nvCxnSpPr>
            <p:spPr>
              <a:xfrm flipH="1">
                <a:off x="5112606" y="4662498"/>
                <a:ext cx="379926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E32AAB98-184A-0DF8-4998-57D4725C9D53}"/>
                  </a:ext>
                </a:extLst>
              </p:cNvPr>
              <p:cNvCxnSpPr>
                <a:cxnSpLocks/>
                <a:stCxn id="72" idx="1"/>
              </p:cNvCxnSpPr>
              <p:nvPr/>
            </p:nvCxnSpPr>
            <p:spPr>
              <a:xfrm flipH="1">
                <a:off x="5112606" y="5375804"/>
                <a:ext cx="379926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ctor: Elbow 183">
                <a:extLst>
                  <a:ext uri="{FF2B5EF4-FFF2-40B4-BE49-F238E27FC236}">
                    <a16:creationId xmlns:a16="http://schemas.microsoft.com/office/drawing/2014/main" id="{8EBF2175-6561-CD06-64DE-943F51CB3BFC}"/>
                  </a:ext>
                </a:extLst>
              </p:cNvPr>
              <p:cNvCxnSpPr>
                <a:cxnSpLocks/>
                <a:stCxn id="148" idx="1"/>
                <a:endCxn id="24" idx="1"/>
              </p:cNvCxnSpPr>
              <p:nvPr/>
            </p:nvCxnSpPr>
            <p:spPr>
              <a:xfrm rot="10800000">
                <a:off x="773003" y="1625332"/>
                <a:ext cx="35857" cy="3600753"/>
              </a:xfrm>
              <a:prstGeom prst="bentConnector3">
                <a:avLst>
                  <a:gd name="adj1" fmla="val 73753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A2DEFEEE-14BF-21F3-A675-9C30940902C1}"/>
                  </a:ext>
                </a:extLst>
              </p:cNvPr>
              <p:cNvSpPr txBox="1"/>
              <p:nvPr/>
            </p:nvSpPr>
            <p:spPr>
              <a:xfrm>
                <a:off x="7177369" y="4322118"/>
                <a:ext cx="186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Throttle/Brake</a:t>
                </a:r>
                <a:endParaRPr lang="sv-SE" dirty="0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6C87A1C-07B5-06FD-298A-6118526D1E64}"/>
                  </a:ext>
                </a:extLst>
              </p:cNvPr>
              <p:cNvSpPr txBox="1"/>
              <p:nvPr/>
            </p:nvSpPr>
            <p:spPr>
              <a:xfrm>
                <a:off x="7485163" y="5307910"/>
                <a:ext cx="186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Steering</a:t>
                </a:r>
                <a:endParaRPr lang="sv-SE" dirty="0"/>
              </a:p>
            </p:txBody>
          </p:sp>
        </p:grpSp>
        <p:sp>
          <p:nvSpPr>
            <p:cNvPr id="203" name="Flowchart: Process 202">
              <a:extLst>
                <a:ext uri="{FF2B5EF4-FFF2-40B4-BE49-F238E27FC236}">
                  <a16:creationId xmlns:a16="http://schemas.microsoft.com/office/drawing/2014/main" id="{B03D5684-B334-C193-05FD-27AD6A16021F}"/>
                </a:ext>
              </a:extLst>
            </p:cNvPr>
            <p:cNvSpPr/>
            <p:nvPr/>
          </p:nvSpPr>
          <p:spPr>
            <a:xfrm>
              <a:off x="5425582" y="4182606"/>
              <a:ext cx="1795892" cy="2070177"/>
            </a:xfrm>
            <a:prstGeom prst="flowChartProcess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2" name="Picture 201" descr="A graph of a function&#10;&#10;Description automatically generated">
              <a:extLst>
                <a:ext uri="{FF2B5EF4-FFF2-40B4-BE49-F238E27FC236}">
                  <a16:creationId xmlns:a16="http://schemas.microsoft.com/office/drawing/2014/main" id="{B358AAAD-EC21-3106-97BA-5241639C6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272" y="4546216"/>
              <a:ext cx="1522094" cy="1018547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C20DB378-B91A-6852-9ECD-C19037FC1C00}"/>
                </a:ext>
              </a:extLst>
            </p:cNvPr>
            <p:cNvSpPr txBox="1"/>
            <p:nvPr/>
          </p:nvSpPr>
          <p:spPr>
            <a:xfrm>
              <a:off x="5425582" y="5888302"/>
              <a:ext cx="1793362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Scaled by tanh(x)</a:t>
              </a:r>
              <a:endParaRPr lang="sv-SE" dirty="0"/>
            </a:p>
          </p:txBody>
        </p:sp>
      </p:grp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BF88410F-8371-EEED-1392-03FB75CBF178}"/>
              </a:ext>
            </a:extLst>
          </p:cNvPr>
          <p:cNvSpPr/>
          <p:nvPr/>
        </p:nvSpPr>
        <p:spPr>
          <a:xfrm>
            <a:off x="200573" y="98531"/>
            <a:ext cx="3058465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Architecture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BB2DE-C673-3CB9-54B2-6AE5BEDF4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230191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030F73D-6F52-E8AE-BB50-F6BDAE353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71" y="2980365"/>
            <a:ext cx="4067499" cy="3344933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C1B5382-878B-2D41-DB00-3E00A91BDA7A}"/>
              </a:ext>
            </a:extLst>
          </p:cNvPr>
          <p:cNvSpPr/>
          <p:nvPr/>
        </p:nvSpPr>
        <p:spPr>
          <a:xfrm>
            <a:off x="200223" y="247904"/>
            <a:ext cx="3692372" cy="311742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Process Model(Using LTV Model)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52E3E2-217E-C49E-CC24-7FFDA592C038}"/>
              </a:ext>
            </a:extLst>
          </p:cNvPr>
          <p:cNvGrpSpPr/>
          <p:nvPr/>
        </p:nvGrpSpPr>
        <p:grpSpPr>
          <a:xfrm>
            <a:off x="339124" y="715669"/>
            <a:ext cx="3692372" cy="5609629"/>
            <a:chOff x="349275" y="670202"/>
            <a:chExt cx="3046794" cy="4706470"/>
          </a:xfrm>
        </p:grpSpPr>
        <p:pic>
          <p:nvPicPr>
            <p:cNvPr id="14" name="Picture 13" descr="A math equation with black text&#10;&#10;Description automatically generated">
              <a:extLst>
                <a:ext uri="{FF2B5EF4-FFF2-40B4-BE49-F238E27FC236}">
                  <a16:creationId xmlns:a16="http://schemas.microsoft.com/office/drawing/2014/main" id="{983DC10E-DE58-24A6-F2ED-9DCD32315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432" y="2247308"/>
              <a:ext cx="1295581" cy="1305107"/>
            </a:xfrm>
            <a:prstGeom prst="rect">
              <a:avLst/>
            </a:prstGeom>
          </p:spPr>
        </p:pic>
        <p:pic>
          <p:nvPicPr>
            <p:cNvPr id="7" name="Picture 6" descr="A math equations and formulas">
              <a:extLst>
                <a:ext uri="{FF2B5EF4-FFF2-40B4-BE49-F238E27FC236}">
                  <a16:creationId xmlns:a16="http://schemas.microsoft.com/office/drawing/2014/main" id="{F6922951-21A6-30EC-85C7-DFBD493F8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328"/>
            <a:stretch/>
          </p:blipFill>
          <p:spPr>
            <a:xfrm>
              <a:off x="524144" y="670202"/>
              <a:ext cx="2519676" cy="151824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22ACA6-2D82-006A-0ECB-8EDC02336BB6}"/>
                </a:ext>
              </a:extLst>
            </p:cNvPr>
            <p:cNvGrpSpPr/>
            <p:nvPr/>
          </p:nvGrpSpPr>
          <p:grpSpPr>
            <a:xfrm>
              <a:off x="358419" y="2518529"/>
              <a:ext cx="1076475" cy="1052174"/>
              <a:chOff x="5557762" y="2919341"/>
              <a:chExt cx="1076475" cy="1052174"/>
            </a:xfrm>
          </p:grpSpPr>
          <p:pic>
            <p:nvPicPr>
              <p:cNvPr id="9" name="Picture 8" descr="A math equations with black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310B6211-D550-3314-C160-D79AAB5B26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000"/>
              <a:stretch/>
            </p:blipFill>
            <p:spPr>
              <a:xfrm>
                <a:off x="5557762" y="2919341"/>
                <a:ext cx="1076475" cy="509659"/>
              </a:xfrm>
              <a:prstGeom prst="rect">
                <a:avLst/>
              </a:prstGeom>
            </p:spPr>
          </p:pic>
          <p:pic>
            <p:nvPicPr>
              <p:cNvPr id="10" name="Picture 9" descr="A math equations with black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D0A401E3-A3EB-F6F0-0E33-4790A5D06A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48" t="45954"/>
              <a:stretch/>
            </p:blipFill>
            <p:spPr>
              <a:xfrm>
                <a:off x="5557762" y="3420611"/>
                <a:ext cx="989844" cy="550904"/>
              </a:xfrm>
              <a:prstGeom prst="rect">
                <a:avLst/>
              </a:prstGeom>
            </p:spPr>
          </p:pic>
        </p:grpSp>
        <p:pic>
          <p:nvPicPr>
            <p:cNvPr id="17" name="Picture 16" descr="A math equations on a white background&#10;&#10;Description automatically generated">
              <a:extLst>
                <a:ext uri="{FF2B5EF4-FFF2-40B4-BE49-F238E27FC236}">
                  <a16:creationId xmlns:a16="http://schemas.microsoft.com/office/drawing/2014/main" id="{45D01C9B-68F6-FD61-3315-9BCB7E1FA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" b="55656"/>
            <a:stretch/>
          </p:blipFill>
          <p:spPr>
            <a:xfrm>
              <a:off x="358419" y="3711586"/>
              <a:ext cx="3037650" cy="406107"/>
            </a:xfrm>
            <a:prstGeom prst="rect">
              <a:avLst/>
            </a:prstGeom>
          </p:spPr>
        </p:pic>
        <p:pic>
          <p:nvPicPr>
            <p:cNvPr id="19" name="Picture 18" descr="A math equations on a white background">
              <a:extLst>
                <a:ext uri="{FF2B5EF4-FFF2-40B4-BE49-F238E27FC236}">
                  <a16:creationId xmlns:a16="http://schemas.microsoft.com/office/drawing/2014/main" id="{56812293-D320-990D-B16F-001F640D6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5" t="74715" r="711" b="3319"/>
            <a:stretch/>
          </p:blipFill>
          <p:spPr>
            <a:xfrm>
              <a:off x="349275" y="4167136"/>
              <a:ext cx="2139697" cy="201168"/>
            </a:xfrm>
            <a:prstGeom prst="rect">
              <a:avLst/>
            </a:prstGeom>
          </p:spPr>
        </p:pic>
        <p:pic>
          <p:nvPicPr>
            <p:cNvPr id="21" name="Picture 20" descr="A black and white text&#10;&#10;Description automatically generated">
              <a:extLst>
                <a:ext uri="{FF2B5EF4-FFF2-40B4-BE49-F238E27FC236}">
                  <a16:creationId xmlns:a16="http://schemas.microsoft.com/office/drawing/2014/main" id="{38B5F4E8-127C-190D-C5F4-918363733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19" y="4543277"/>
              <a:ext cx="1882152" cy="305121"/>
            </a:xfrm>
            <a:prstGeom prst="rect">
              <a:avLst/>
            </a:prstGeom>
          </p:spPr>
        </p:pic>
        <p:pic>
          <p:nvPicPr>
            <p:cNvPr id="25" name="Picture 24" descr="A close up of symbols&#10;&#10;Description automatically generated">
              <a:extLst>
                <a:ext uri="{FF2B5EF4-FFF2-40B4-BE49-F238E27FC236}">
                  <a16:creationId xmlns:a16="http://schemas.microsoft.com/office/drawing/2014/main" id="{8FAEFFC4-8AD5-D381-73FB-28132DEC9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871"/>
            <a:stretch/>
          </p:blipFill>
          <p:spPr>
            <a:xfrm>
              <a:off x="349275" y="5018012"/>
              <a:ext cx="2477762" cy="358660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4580DF-2C68-799E-49D2-089B38195356}"/>
              </a:ext>
            </a:extLst>
          </p:cNvPr>
          <p:cNvCxnSpPr/>
          <p:nvPr/>
        </p:nvCxnSpPr>
        <p:spPr>
          <a:xfrm>
            <a:off x="4325112" y="244868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1DA0A2-94F9-F6CF-9FC6-BDF69D2969AF}"/>
              </a:ext>
            </a:extLst>
          </p:cNvPr>
          <p:cNvCxnSpPr/>
          <p:nvPr/>
        </p:nvCxnSpPr>
        <p:spPr>
          <a:xfrm>
            <a:off x="8116824" y="238760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BEDD4D-5ECB-7A99-7ADB-7AB1A68BBF32}"/>
              </a:ext>
            </a:extLst>
          </p:cNvPr>
          <p:cNvGrpSpPr/>
          <p:nvPr/>
        </p:nvGrpSpPr>
        <p:grpSpPr>
          <a:xfrm>
            <a:off x="4418076" y="750824"/>
            <a:ext cx="3634740" cy="5430678"/>
            <a:chOff x="4418076" y="247904"/>
            <a:chExt cx="3634740" cy="5430678"/>
          </a:xfrm>
        </p:grpSpPr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6DF1C256-FD8F-D305-57D3-9223D408B624}"/>
                </a:ext>
              </a:extLst>
            </p:cNvPr>
            <p:cNvSpPr/>
            <p:nvPr/>
          </p:nvSpPr>
          <p:spPr>
            <a:xfrm>
              <a:off x="4418076" y="1901979"/>
              <a:ext cx="3614929" cy="31174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Measurement Update(Kalman filter)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9C0C284D-BB0D-0D31-C281-38F63B1CBBF1}"/>
                </a:ext>
              </a:extLst>
            </p:cNvPr>
            <p:cNvSpPr/>
            <p:nvPr/>
          </p:nvSpPr>
          <p:spPr>
            <a:xfrm>
              <a:off x="4420942" y="247904"/>
              <a:ext cx="2932540" cy="31174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Process Predict(Kalman filter)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pic>
          <p:nvPicPr>
            <p:cNvPr id="36" name="Picture 35" descr="A math equations and numbers&#10;&#10;Description automatically generated with medium confidence">
              <a:extLst>
                <a:ext uri="{FF2B5EF4-FFF2-40B4-BE49-F238E27FC236}">
                  <a16:creationId xmlns:a16="http://schemas.microsoft.com/office/drawing/2014/main" id="{E4189B87-F177-3A3E-843A-1DC674F2E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2" t="6040" r="6865" b="68552"/>
            <a:stretch/>
          </p:blipFill>
          <p:spPr>
            <a:xfrm>
              <a:off x="4900807" y="905444"/>
              <a:ext cx="2563852" cy="576073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214557C-B30D-D3EB-4DBA-70062A7DA668}"/>
                </a:ext>
              </a:extLst>
            </p:cNvPr>
            <p:cNvGrpSpPr/>
            <p:nvPr/>
          </p:nvGrpSpPr>
          <p:grpSpPr>
            <a:xfrm>
              <a:off x="4596275" y="2461731"/>
              <a:ext cx="3221955" cy="1043753"/>
              <a:chOff x="4644934" y="3717006"/>
              <a:chExt cx="3221955" cy="104375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E14B1F3-6830-63DF-95ED-899D5DE53B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b="32255"/>
              <a:stretch/>
            </p:blipFill>
            <p:spPr>
              <a:xfrm>
                <a:off x="4644934" y="3717006"/>
                <a:ext cx="3124636" cy="40233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92B78049-D237-A894-2DA8-F94D3BC184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647" b="19198"/>
              <a:stretch/>
            </p:blipFill>
            <p:spPr>
              <a:xfrm>
                <a:off x="4714531" y="4059059"/>
                <a:ext cx="3124636" cy="32091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8BD43200-F088-F359-A866-D6DAD9E9B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088"/>
              <a:stretch/>
            </p:blipFill>
            <p:spPr>
              <a:xfrm>
                <a:off x="4742253" y="4354652"/>
                <a:ext cx="3124636" cy="406107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69896A-46D6-19C1-E1E8-9B2FBD451EE8}"/>
                </a:ext>
              </a:extLst>
            </p:cNvPr>
            <p:cNvSpPr txBox="1"/>
            <p:nvPr/>
          </p:nvSpPr>
          <p:spPr>
            <a:xfrm>
              <a:off x="4500405" y="5155362"/>
              <a:ext cx="35524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 is Identity  matrix</a:t>
              </a:r>
            </a:p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Stationary P is used to calculate tighten bound</a:t>
              </a:r>
              <a:endParaRPr lang="sv-SE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12FC0965-5E1C-6C04-42C6-02C7F06CD3D6}"/>
                </a:ext>
              </a:extLst>
            </p:cNvPr>
            <p:cNvSpPr/>
            <p:nvPr/>
          </p:nvSpPr>
          <p:spPr>
            <a:xfrm>
              <a:off x="4491546" y="5129920"/>
              <a:ext cx="3477445" cy="523220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453CDD87-51B2-7D3E-BD7F-D02C5AD8BD39}"/>
              </a:ext>
            </a:extLst>
          </p:cNvPr>
          <p:cNvSpPr/>
          <p:nvPr/>
        </p:nvSpPr>
        <p:spPr>
          <a:xfrm>
            <a:off x="4423392" y="266183"/>
            <a:ext cx="2343168" cy="311742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Extended Kalman filter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2" name="Picture 1" descr="A diagram of a car with a car in the distance&#10;&#10;Description automatically generated">
            <a:extLst>
              <a:ext uri="{FF2B5EF4-FFF2-40B4-BE49-F238E27FC236}">
                <a16:creationId xmlns:a16="http://schemas.microsoft.com/office/drawing/2014/main" id="{F5FCB81A-419D-AB32-9E05-27E6969C28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02" y="4151541"/>
            <a:ext cx="2673352" cy="1211381"/>
          </a:xfrm>
          <a:prstGeom prst="rect">
            <a:avLst/>
          </a:prstGeom>
          <a:noFill/>
        </p:spPr>
      </p:pic>
      <p:pic>
        <p:nvPicPr>
          <p:cNvPr id="6" name="Picture 5" descr="A road and trees in a neighborhood&#10;&#10;Description automatically generated with medium confidence">
            <a:extLst>
              <a:ext uri="{FF2B5EF4-FFF2-40B4-BE49-F238E27FC236}">
                <a16:creationId xmlns:a16="http://schemas.microsoft.com/office/drawing/2014/main" id="{2E53FE6F-9C91-3BCC-EF9F-6412A296D4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21" y="750824"/>
            <a:ext cx="3768909" cy="2006075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CE9074C-0E90-5127-285D-2B65161A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505114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9B6BA19-8EC4-0A2A-5EBD-FC5F5BA8D0EE}"/>
              </a:ext>
            </a:extLst>
          </p:cNvPr>
          <p:cNvSpPr/>
          <p:nvPr/>
        </p:nvSpPr>
        <p:spPr>
          <a:xfrm>
            <a:off x="365388" y="276451"/>
            <a:ext cx="2000628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MPC  Controller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86" name="Flowchart: Process 85">
            <a:extLst>
              <a:ext uri="{FF2B5EF4-FFF2-40B4-BE49-F238E27FC236}">
                <a16:creationId xmlns:a16="http://schemas.microsoft.com/office/drawing/2014/main" id="{5AE575A4-518E-A788-655A-47E06E28708E}"/>
              </a:ext>
            </a:extLst>
          </p:cNvPr>
          <p:cNvSpPr/>
          <p:nvPr/>
        </p:nvSpPr>
        <p:spPr>
          <a:xfrm>
            <a:off x="1043755" y="5475717"/>
            <a:ext cx="10306549" cy="85152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</a:rPr>
              <a:t>The highway autopilot uses a trajectory planner and three predictive controllers for trailing and lane changes, employing vehicle prediction to optimize trajectories via a Decision Master. </a:t>
            </a:r>
          </a:p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</a:rPr>
              <a:t>Each cost function aims to track trajectory while minimizing the control input and the change </a:t>
            </a:r>
            <a:r>
              <a:rPr lang="en-US" sz="1600" dirty="0">
                <a:solidFill>
                  <a:srgbClr val="0D0D0D"/>
                </a:solidFill>
              </a:rPr>
              <a:t>of the input.</a:t>
            </a:r>
            <a:endParaRPr lang="sv-SE" sz="1600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051C546-5018-5347-548A-DD6D23513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8" t="60295" r="20174" b="22094"/>
          <a:stretch/>
        </p:blipFill>
        <p:spPr>
          <a:xfrm>
            <a:off x="4514663" y="3993400"/>
            <a:ext cx="3162674" cy="1458959"/>
          </a:xfrm>
          <a:prstGeom prst="rect">
            <a:avLst/>
          </a:prstGeom>
        </p:spPr>
      </p:pic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323FA83C-FAF0-76D5-6EFD-6C66248F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t="5326" b="3198"/>
          <a:stretch/>
        </p:blipFill>
        <p:spPr>
          <a:xfrm>
            <a:off x="3636697" y="748973"/>
            <a:ext cx="5382272" cy="2528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AC9264-A14B-69A6-F88C-43D319513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34" y="3319943"/>
            <a:ext cx="6410797" cy="52087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4ED4C-8B73-58E0-9081-33D7B8185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2795475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9B6BA19-8EC4-0A2A-5EBD-FC5F5BA8D0EE}"/>
              </a:ext>
            </a:extLst>
          </p:cNvPr>
          <p:cNvSpPr/>
          <p:nvPr/>
        </p:nvSpPr>
        <p:spPr>
          <a:xfrm>
            <a:off x="499910" y="167968"/>
            <a:ext cx="2920340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MPC  Controller Constraints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DA974C-DCD7-5C1A-B254-1A9DB151FC77}"/>
              </a:ext>
            </a:extLst>
          </p:cNvPr>
          <p:cNvGrpSpPr/>
          <p:nvPr/>
        </p:nvGrpSpPr>
        <p:grpSpPr>
          <a:xfrm>
            <a:off x="499910" y="859173"/>
            <a:ext cx="11192179" cy="5344202"/>
            <a:chOff x="499910" y="706773"/>
            <a:chExt cx="11192179" cy="5344202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C60009D-35FE-35AF-9471-EABEC13504EA}"/>
                </a:ext>
              </a:extLst>
            </p:cNvPr>
            <p:cNvGrpSpPr/>
            <p:nvPr/>
          </p:nvGrpSpPr>
          <p:grpSpPr>
            <a:xfrm>
              <a:off x="499910" y="706773"/>
              <a:ext cx="11192179" cy="5344202"/>
              <a:chOff x="705600" y="2171810"/>
              <a:chExt cx="10547013" cy="4701364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8AC6059-5E6F-C427-C75C-780A727F8833}"/>
                  </a:ext>
                </a:extLst>
              </p:cNvPr>
              <p:cNvSpPr/>
              <p:nvPr/>
            </p:nvSpPr>
            <p:spPr>
              <a:xfrm>
                <a:off x="705600" y="2171810"/>
                <a:ext cx="10547013" cy="4701364"/>
              </a:xfrm>
              <a:prstGeom prst="roundRect">
                <a:avLst>
                  <a:gd name="adj" fmla="val 5158"/>
                </a:avLst>
              </a:prstGeom>
              <a:noFill/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A60DA04A-FBAD-23A8-3F4C-EC75D2F5DFDC}"/>
                  </a:ext>
                </a:extLst>
              </p:cNvPr>
              <p:cNvSpPr/>
              <p:nvPr/>
            </p:nvSpPr>
            <p:spPr>
              <a:xfrm>
                <a:off x="5065598" y="2257262"/>
                <a:ext cx="2000628" cy="402290"/>
              </a:xfrm>
              <a:prstGeom prst="roundRect">
                <a:avLst/>
              </a:prstGeom>
              <a:solidFill>
                <a:srgbClr val="479FF8"/>
              </a:solidFill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cs typeface="Times New Roman" panose="02020603050405020304" pitchFamily="18" charset="0"/>
                  </a:rPr>
                  <a:t>Left Lane Change Controller</a:t>
                </a:r>
                <a:endParaRPr lang="sv-SE" sz="12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4BB66978-65B9-B65A-1C8A-29130EB15F80}"/>
                  </a:ext>
                </a:extLst>
              </p:cNvPr>
              <p:cNvSpPr/>
              <p:nvPr/>
            </p:nvSpPr>
            <p:spPr>
              <a:xfrm>
                <a:off x="8555188" y="2257262"/>
                <a:ext cx="2054400" cy="402290"/>
              </a:xfrm>
              <a:prstGeom prst="roundRect">
                <a:avLst/>
              </a:prstGeom>
              <a:solidFill>
                <a:srgbClr val="479FF8"/>
              </a:solidFill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cs typeface="Times New Roman" panose="02020603050405020304" pitchFamily="18" charset="0"/>
                  </a:rPr>
                  <a:t>Right Lane Change Controller</a:t>
                </a:r>
                <a:endParaRPr lang="sv-SE" sz="12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97C1B3F-BF31-EEBD-73F8-A954B5EECA65}"/>
                  </a:ext>
                </a:extLst>
              </p:cNvPr>
              <p:cNvSpPr/>
              <p:nvPr/>
            </p:nvSpPr>
            <p:spPr>
              <a:xfrm>
                <a:off x="1481822" y="2260004"/>
                <a:ext cx="1975777" cy="402290"/>
              </a:xfrm>
              <a:prstGeom prst="roundRect">
                <a:avLst/>
              </a:prstGeom>
              <a:solidFill>
                <a:srgbClr val="479FF8"/>
              </a:solidFill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cs typeface="Times New Roman" panose="02020603050405020304" pitchFamily="18" charset="0"/>
                  </a:rPr>
                  <a:t>Trailing Controller</a:t>
                </a:r>
                <a:endParaRPr lang="sv-SE" sz="1200" dirty="0"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6E21CF3-732F-2A39-1C2D-C45335E77E09}"/>
                  </a:ext>
                </a:extLst>
              </p:cNvPr>
              <p:cNvGrpSpPr/>
              <p:nvPr/>
            </p:nvGrpSpPr>
            <p:grpSpPr>
              <a:xfrm>
                <a:off x="963271" y="2861300"/>
                <a:ext cx="2982762" cy="3153697"/>
                <a:chOff x="781814" y="2961000"/>
                <a:chExt cx="2982762" cy="315369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5240BABE-67BF-5AF4-EC7A-F3815D859334}"/>
                    </a:ext>
                  </a:extLst>
                </p:cNvPr>
                <p:cNvGrpSpPr/>
                <p:nvPr/>
              </p:nvGrpSpPr>
              <p:grpSpPr>
                <a:xfrm>
                  <a:off x="877058" y="3045054"/>
                  <a:ext cx="2847275" cy="2918718"/>
                  <a:chOff x="581594" y="2930807"/>
                  <a:chExt cx="2847275" cy="2918718"/>
                </a:xfrm>
              </p:grpSpPr>
              <p:pic>
                <p:nvPicPr>
                  <p:cNvPr id="50" name="Picture 49" descr="A drawing of a road with cars">
                    <a:extLst>
                      <a:ext uri="{FF2B5EF4-FFF2-40B4-BE49-F238E27FC236}">
                        <a16:creationId xmlns:a16="http://schemas.microsoft.com/office/drawing/2014/main" id="{D2003B34-C23A-1493-61AD-DBA1235603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5" t="4598" r="66556" b="2447"/>
                  <a:stretch/>
                </p:blipFill>
                <p:spPr>
                  <a:xfrm>
                    <a:off x="581594" y="2930807"/>
                    <a:ext cx="2847275" cy="1485606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 descr="A road with cars and trees&#10;&#10;Description automatically generated">
                    <a:extLst>
                      <a:ext uri="{FF2B5EF4-FFF2-40B4-BE49-F238E27FC236}">
                        <a16:creationId xmlns:a16="http://schemas.microsoft.com/office/drawing/2014/main" id="{0476A20D-D6F0-F58D-C0A4-C2722860A5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7058" y="4397753"/>
                    <a:ext cx="2751465" cy="145177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9" name="Rectangle: Rounded Corners 48">
                  <a:extLst>
                    <a:ext uri="{FF2B5EF4-FFF2-40B4-BE49-F238E27FC236}">
                      <a16:creationId xmlns:a16="http://schemas.microsoft.com/office/drawing/2014/main" id="{BB69CC7E-A763-2ECB-3E6E-D287CB857D81}"/>
                    </a:ext>
                  </a:extLst>
                </p:cNvPr>
                <p:cNvSpPr/>
                <p:nvPr/>
              </p:nvSpPr>
              <p:spPr>
                <a:xfrm>
                  <a:off x="781814" y="2961000"/>
                  <a:ext cx="2982762" cy="3153697"/>
                </a:xfrm>
                <a:prstGeom prst="roundRect">
                  <a:avLst>
                    <a:gd name="adj" fmla="val 6287"/>
                  </a:avLst>
                </a:prstGeom>
                <a:noFill/>
                <a:ln w="28575">
                  <a:solidFill>
                    <a:srgbClr val="479FF8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22487B3-B9D6-46EC-DD9A-CBFAB4841024}"/>
                  </a:ext>
                </a:extLst>
              </p:cNvPr>
              <p:cNvGrpSpPr/>
              <p:nvPr/>
            </p:nvGrpSpPr>
            <p:grpSpPr>
              <a:xfrm>
                <a:off x="4531507" y="2861300"/>
                <a:ext cx="2982762" cy="3136577"/>
                <a:chOff x="4787872" y="2995240"/>
                <a:chExt cx="2982762" cy="3136577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B6BA6FA1-8605-EE7E-DC46-04B968A1469E}"/>
                    </a:ext>
                  </a:extLst>
                </p:cNvPr>
                <p:cNvGrpSpPr/>
                <p:nvPr/>
              </p:nvGrpSpPr>
              <p:grpSpPr>
                <a:xfrm>
                  <a:off x="4855616" y="2995241"/>
                  <a:ext cx="2847275" cy="2991931"/>
                  <a:chOff x="4080697" y="2838243"/>
                  <a:chExt cx="2847275" cy="3036344"/>
                </a:xfrm>
              </p:grpSpPr>
              <p:pic>
                <p:nvPicPr>
                  <p:cNvPr id="56" name="Picture 55" descr="A drawing of a road with cars&#10;&#10;Description automatically generated">
                    <a:extLst>
                      <a:ext uri="{FF2B5EF4-FFF2-40B4-BE49-F238E27FC236}">
                        <a16:creationId xmlns:a16="http://schemas.microsoft.com/office/drawing/2014/main" id="{D62DDA0F-9D4A-189E-6A6A-D032409FD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444" r="33639"/>
                  <a:stretch/>
                </p:blipFill>
                <p:spPr>
                  <a:xfrm>
                    <a:off x="4080697" y="2838243"/>
                    <a:ext cx="2847275" cy="1645442"/>
                  </a:xfrm>
                  <a:prstGeom prst="rect">
                    <a:avLst/>
                  </a:prstGeom>
                </p:spPr>
              </p:pic>
              <p:pic>
                <p:nvPicPr>
                  <p:cNvPr id="57" name="Picture 56" descr="A road with trees and a building&#10;&#10;Description automatically generated">
                    <a:extLst>
                      <a:ext uri="{FF2B5EF4-FFF2-40B4-BE49-F238E27FC236}">
                        <a16:creationId xmlns:a16="http://schemas.microsoft.com/office/drawing/2014/main" id="{E2CC563B-E3D7-4B1F-F64A-43DA4BDEB7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675"/>
                  <a:stretch/>
                </p:blipFill>
                <p:spPr>
                  <a:xfrm>
                    <a:off x="4122315" y="4422815"/>
                    <a:ext cx="2764041" cy="145177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5884C45E-C420-3F0F-7379-EA76FC6C7AB9}"/>
                    </a:ext>
                  </a:extLst>
                </p:cNvPr>
                <p:cNvSpPr/>
                <p:nvPr/>
              </p:nvSpPr>
              <p:spPr>
                <a:xfrm>
                  <a:off x="4787872" y="2995240"/>
                  <a:ext cx="2982762" cy="3136577"/>
                </a:xfrm>
                <a:prstGeom prst="roundRect">
                  <a:avLst>
                    <a:gd name="adj" fmla="val 6287"/>
                  </a:avLst>
                </a:prstGeom>
                <a:noFill/>
                <a:ln w="28575">
                  <a:solidFill>
                    <a:srgbClr val="479FF8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69C110D-3C2A-C7C8-5E8F-1C2C161132F8}"/>
                  </a:ext>
                </a:extLst>
              </p:cNvPr>
              <p:cNvGrpSpPr/>
              <p:nvPr/>
            </p:nvGrpSpPr>
            <p:grpSpPr>
              <a:xfrm>
                <a:off x="8091007" y="2844179"/>
                <a:ext cx="2949850" cy="3170818"/>
                <a:chOff x="8502608" y="2961000"/>
                <a:chExt cx="2949850" cy="3170818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1C7F61A1-AE94-4BE6-8605-949977ADCEF5}"/>
                    </a:ext>
                  </a:extLst>
                </p:cNvPr>
                <p:cNvGrpSpPr/>
                <p:nvPr/>
              </p:nvGrpSpPr>
              <p:grpSpPr>
                <a:xfrm>
                  <a:off x="8535520" y="2995241"/>
                  <a:ext cx="2916938" cy="2991931"/>
                  <a:chOff x="8269814" y="2838243"/>
                  <a:chExt cx="2916938" cy="3036343"/>
                </a:xfrm>
              </p:grpSpPr>
              <p:pic>
                <p:nvPicPr>
                  <p:cNvPr id="62" name="Picture 61" descr="A drawing of a road with cars&#10;&#10;Description automatically generated">
                    <a:extLst>
                      <a:ext uri="{FF2B5EF4-FFF2-40B4-BE49-F238E27FC236}">
                        <a16:creationId xmlns:a16="http://schemas.microsoft.com/office/drawing/2014/main" id="{3F1B4615-CC3A-30CC-F9FA-ECF4A3EE08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6277"/>
                  <a:stretch/>
                </p:blipFill>
                <p:spPr>
                  <a:xfrm>
                    <a:off x="8269814" y="2838243"/>
                    <a:ext cx="2916938" cy="1645403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 descr="A road with trees and a building&#10;&#10;Description automatically generated">
                    <a:extLst>
                      <a:ext uri="{FF2B5EF4-FFF2-40B4-BE49-F238E27FC236}">
                        <a16:creationId xmlns:a16="http://schemas.microsoft.com/office/drawing/2014/main" id="{293199AE-E28A-D251-3E4F-4E8336FFDD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675"/>
                  <a:stretch/>
                </p:blipFill>
                <p:spPr>
                  <a:xfrm flipV="1">
                    <a:off x="8321382" y="4422815"/>
                    <a:ext cx="2764041" cy="145177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C2E52CD9-97F6-790B-62DB-CA3007EA7483}"/>
                    </a:ext>
                  </a:extLst>
                </p:cNvPr>
                <p:cNvSpPr/>
                <p:nvPr/>
              </p:nvSpPr>
              <p:spPr>
                <a:xfrm>
                  <a:off x="8502608" y="2961000"/>
                  <a:ext cx="2916938" cy="3170818"/>
                </a:xfrm>
                <a:prstGeom prst="roundRect">
                  <a:avLst>
                    <a:gd name="adj" fmla="val 6287"/>
                  </a:avLst>
                </a:prstGeom>
                <a:noFill/>
                <a:ln w="28575">
                  <a:solidFill>
                    <a:srgbClr val="479FF8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sp>
          <p:nvSpPr>
            <p:cNvPr id="2" name="Flowchart: Process 1">
              <a:extLst>
                <a:ext uri="{FF2B5EF4-FFF2-40B4-BE49-F238E27FC236}">
                  <a16:creationId xmlns:a16="http://schemas.microsoft.com/office/drawing/2014/main" id="{C1DDF514-3D2D-DC6D-FC67-9A2D0FAB069C}"/>
                </a:ext>
              </a:extLst>
            </p:cNvPr>
            <p:cNvSpPr/>
            <p:nvPr/>
          </p:nvSpPr>
          <p:spPr>
            <a:xfrm>
              <a:off x="755618" y="5268650"/>
              <a:ext cx="10680762" cy="687660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b="0" i="0" dirty="0">
                  <a:solidFill>
                    <a:srgbClr val="0D0D0D"/>
                  </a:solidFill>
                  <a:effectLst/>
                  <a:cs typeface="Times New Roman" panose="02020603050405020304" pitchFamily="18" charset="0"/>
                </a:rPr>
                <a:t>The Trailing Controller operates within the boundaries set by Intelligent Driver Model (IDM) constraints. </a:t>
              </a:r>
            </a:p>
            <a:p>
              <a:pPr algn="just"/>
              <a:r>
                <a:rPr lang="en-US" b="0" i="0" dirty="0">
                  <a:solidFill>
                    <a:srgbClr val="0D0D0D"/>
                  </a:solidFill>
                  <a:effectLst/>
                  <a:cs typeface="Times New Roman" panose="02020603050405020304" pitchFamily="18" charset="0"/>
                </a:rPr>
                <a:t>The Lane Change Controllers adhere to limits through a smooth approximation using tanh functions.</a:t>
              </a:r>
              <a:endParaRPr lang="sv-SE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7F1D031-287E-4225-845A-51190A36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2365274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train&#10;&#10;Description automatically generated">
            <a:extLst>
              <a:ext uri="{FF2B5EF4-FFF2-40B4-BE49-F238E27FC236}">
                <a16:creationId xmlns:a16="http://schemas.microsoft.com/office/drawing/2014/main" id="{0BF487C7-0474-4A55-CF21-ADE689AA5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18750" r="1111" b="18932"/>
          <a:stretch/>
        </p:blipFill>
        <p:spPr>
          <a:xfrm>
            <a:off x="195393" y="3187402"/>
            <a:ext cx="5257312" cy="2221809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7DF6BA5-B86F-60E6-4D0E-2F9F508B6488}"/>
              </a:ext>
            </a:extLst>
          </p:cNvPr>
          <p:cNvSpPr/>
          <p:nvPr/>
        </p:nvSpPr>
        <p:spPr>
          <a:xfrm>
            <a:off x="257175" y="324289"/>
            <a:ext cx="2990850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bg1"/>
                </a:solidFill>
              </a:rPr>
              <a:t>Stochastic​ </a:t>
            </a:r>
            <a:r>
              <a:rPr lang="en-US" dirty="0">
                <a:solidFill>
                  <a:schemeClr val="bg1"/>
                </a:solidFill>
              </a:rPr>
              <a:t>MPC 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D2EEB5-7FB0-EAB7-7C08-4849BDA78078}"/>
              </a:ext>
            </a:extLst>
          </p:cNvPr>
          <p:cNvGrpSpPr/>
          <p:nvPr/>
        </p:nvGrpSpPr>
        <p:grpSpPr>
          <a:xfrm>
            <a:off x="1245393" y="2240886"/>
            <a:ext cx="3081337" cy="563151"/>
            <a:chOff x="248786" y="3344270"/>
            <a:chExt cx="3742494" cy="675440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2789021-2C7D-E840-C9CC-01D298C56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84" t="58484" r="18788" b="38781"/>
            <a:stretch/>
          </p:blipFill>
          <p:spPr>
            <a:xfrm>
              <a:off x="341064" y="3704991"/>
              <a:ext cx="3650216" cy="314719"/>
            </a:xfrm>
            <a:prstGeom prst="rect">
              <a:avLst/>
            </a:prstGeom>
          </p:spPr>
        </p:pic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84313DC-13D1-FCBC-6956-9716E51B5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34" t="53302" r="19524" b="43498"/>
            <a:stretch/>
          </p:blipFill>
          <p:spPr>
            <a:xfrm>
              <a:off x="248786" y="3344270"/>
              <a:ext cx="2892400" cy="38237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2DE0612-2CD6-0B6E-C25E-00A0793FF04B}"/>
              </a:ext>
            </a:extLst>
          </p:cNvPr>
          <p:cNvSpPr/>
          <p:nvPr/>
        </p:nvSpPr>
        <p:spPr>
          <a:xfrm>
            <a:off x="257175" y="1020520"/>
            <a:ext cx="5057775" cy="8086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As time progresses, the influence of noise on the system escalates, significantly affecting the positioning accuracy of the ego vehicle. 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6BC9784-FB3A-BF00-B16E-794703EFC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6818BC-0982-49CD-9D38-B8A5FDF07FFA}"/>
              </a:ext>
            </a:extLst>
          </p:cNvPr>
          <p:cNvCxnSpPr/>
          <p:nvPr/>
        </p:nvCxnSpPr>
        <p:spPr>
          <a:xfrm>
            <a:off x="5772912" y="324289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F19420-E770-B3EC-C082-C455E058E516}"/>
              </a:ext>
            </a:extLst>
          </p:cNvPr>
          <p:cNvGrpSpPr/>
          <p:nvPr/>
        </p:nvGrpSpPr>
        <p:grpSpPr>
          <a:xfrm>
            <a:off x="5965622" y="1020520"/>
            <a:ext cx="6096000" cy="2173987"/>
            <a:chOff x="5965622" y="1020520"/>
            <a:chExt cx="6096000" cy="2173987"/>
          </a:xfrm>
        </p:grpSpPr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064AA4E7-2663-5748-FEAF-C4B10E865F53}"/>
                </a:ext>
              </a:extLst>
            </p:cNvPr>
            <p:cNvSpPr/>
            <p:nvPr/>
          </p:nvSpPr>
          <p:spPr>
            <a:xfrm>
              <a:off x="5965622" y="1020520"/>
              <a:ext cx="2990850" cy="382377"/>
            </a:xfrm>
            <a:prstGeom prst="flowChartProcess">
              <a:avLst/>
            </a:prstGeom>
            <a:solidFill>
              <a:schemeClr val="accent3"/>
            </a:solidFill>
            <a:ln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>
                  <a:solidFill>
                    <a:schemeClr val="bg1"/>
                  </a:solidFill>
                </a:rPr>
                <a:t>Stochastic​ </a:t>
              </a:r>
              <a:r>
                <a:rPr lang="en-US" dirty="0">
                  <a:solidFill>
                    <a:schemeClr val="bg1"/>
                  </a:solidFill>
                </a:rPr>
                <a:t>MPC Settings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E158D0-C5CB-22F0-7F3F-B91613B97AD4}"/>
                </a:ext>
              </a:extLst>
            </p:cNvPr>
            <p:cNvSpPr txBox="1"/>
            <p:nvPr/>
          </p:nvSpPr>
          <p:spPr>
            <a:xfrm>
              <a:off x="5965622" y="1429621"/>
              <a:ext cx="5546029" cy="799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r>
                <a:rPr lang="sv-SE" sz="1600" dirty="0"/>
                <a:t>Uncertainty follows some i.i.d distribution</a:t>
              </a:r>
            </a:p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endParaRPr lang="sv-SE" sz="1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7DB2C5-DCF4-4405-0045-D99DA5E4EC16}"/>
                </a:ext>
              </a:extLst>
            </p:cNvPr>
            <p:cNvSpPr txBox="1"/>
            <p:nvPr/>
          </p:nvSpPr>
          <p:spPr>
            <a:xfrm>
              <a:off x="5965622" y="2556768"/>
              <a:ext cx="5546029" cy="637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r>
                <a:rPr lang="sv-SE" sz="1600" u="sng" dirty="0"/>
                <a:t>Soft constraints guarentees</a:t>
              </a:r>
              <a:r>
                <a:rPr lang="sv-SE" sz="1600" dirty="0"/>
                <a:t>, violation can happen, but are unlikely (</a:t>
              </a:r>
              <a:r>
                <a:rPr lang="sv-SE" sz="1600" u="sng" dirty="0"/>
                <a:t>Chance-Constraints</a:t>
              </a:r>
              <a:r>
                <a:rPr lang="sv-SE" sz="1600" dirty="0"/>
                <a:t>).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E1501A-6DE5-2B91-FEAA-8BFA99835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7075" y="2284338"/>
              <a:ext cx="3069319" cy="3179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BEC0FD-75D1-46F0-280B-41423D7A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7550" y="1715321"/>
              <a:ext cx="864869" cy="34682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6313C8-F4D2-576B-0D17-F1B1472D168E}"/>
                </a:ext>
              </a:extLst>
            </p:cNvPr>
            <p:cNvSpPr txBox="1"/>
            <p:nvPr/>
          </p:nvSpPr>
          <p:spPr>
            <a:xfrm>
              <a:off x="5965622" y="1957534"/>
              <a:ext cx="6096000" cy="3570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r>
                <a:rPr lang="sv-SE" sz="1600" dirty="0"/>
                <a:t>Constraints are satisifed with some probabilty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06097D-C87A-640D-8955-70DDC0E91A15}"/>
              </a:ext>
            </a:extLst>
          </p:cNvPr>
          <p:cNvGrpSpPr/>
          <p:nvPr/>
        </p:nvGrpSpPr>
        <p:grpSpPr>
          <a:xfrm>
            <a:off x="5956418" y="3554988"/>
            <a:ext cx="6065111" cy="2126918"/>
            <a:chOff x="5956418" y="3269238"/>
            <a:chExt cx="6065111" cy="2126918"/>
          </a:xfrm>
        </p:grpSpPr>
        <p:sp>
          <p:nvSpPr>
            <p:cNvPr id="3" name="Flowchart: Process 2">
              <a:extLst>
                <a:ext uri="{FF2B5EF4-FFF2-40B4-BE49-F238E27FC236}">
                  <a16:creationId xmlns:a16="http://schemas.microsoft.com/office/drawing/2014/main" id="{A9DCCDCD-0AA3-9F3C-836E-C6A6661D226C}"/>
                </a:ext>
              </a:extLst>
            </p:cNvPr>
            <p:cNvSpPr/>
            <p:nvPr/>
          </p:nvSpPr>
          <p:spPr>
            <a:xfrm>
              <a:off x="5965622" y="3269238"/>
              <a:ext cx="2990850" cy="382377"/>
            </a:xfrm>
            <a:prstGeom prst="flowChartProcess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>
                  <a:solidFill>
                    <a:schemeClr val="bg1"/>
                  </a:solidFill>
                </a:rPr>
                <a:t>Why use Stochastic​ </a:t>
              </a:r>
              <a:r>
                <a:rPr lang="en-US" dirty="0">
                  <a:solidFill>
                    <a:schemeClr val="bg1"/>
                  </a:solidFill>
                </a:rPr>
                <a:t>MPC 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C4EC350-A77C-5073-FAC7-10714E0ED3C5}"/>
                </a:ext>
              </a:extLst>
            </p:cNvPr>
            <p:cNvGrpSpPr/>
            <p:nvPr/>
          </p:nvGrpSpPr>
          <p:grpSpPr>
            <a:xfrm>
              <a:off x="5956418" y="3804129"/>
              <a:ext cx="6065111" cy="1592027"/>
              <a:chOff x="5956418" y="3804129"/>
              <a:chExt cx="6065111" cy="1592027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85952A-A2CE-1E83-0219-33BC7F3C4FBD}"/>
                  </a:ext>
                </a:extLst>
              </p:cNvPr>
              <p:cNvSpPr txBox="1"/>
              <p:nvPr/>
            </p:nvSpPr>
            <p:spPr>
              <a:xfrm>
                <a:off x="5956418" y="3804129"/>
                <a:ext cx="6065111" cy="637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14000"/>
                  </a:lnSpc>
                  <a:spcBef>
                    <a:spcPts val="952"/>
                  </a:spcBef>
                  <a:buFont typeface="Arial" panose="020B0604020202020204" pitchFamily="34" charset="0"/>
                  <a:buChar char="•"/>
                </a:pPr>
                <a:r>
                  <a:rPr lang="sv-SE" sz="1600" dirty="0"/>
                  <a:t>Always accounting for very unlikely scenarios can yield poor performance.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08567-44E4-27E1-445A-EC511F215671}"/>
                  </a:ext>
                </a:extLst>
              </p:cNvPr>
              <p:cNvSpPr txBox="1"/>
              <p:nvPr/>
            </p:nvSpPr>
            <p:spPr>
              <a:xfrm>
                <a:off x="5956418" y="4463379"/>
                <a:ext cx="6065111" cy="637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14000"/>
                  </a:lnSpc>
                  <a:spcBef>
                    <a:spcPts val="952"/>
                  </a:spcBef>
                  <a:buFont typeface="Arial" panose="020B0604020202020204" pitchFamily="34" charset="0"/>
                  <a:buChar char="•"/>
                </a:pPr>
                <a:r>
                  <a:rPr lang="sv-SE" sz="1600" dirty="0"/>
                  <a:t>We can trade off risk and performance by tuning constraint satisfaction level (p).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5E05D6-9F65-A7AC-6759-03196178DE50}"/>
                  </a:ext>
                </a:extLst>
              </p:cNvPr>
              <p:cNvSpPr txBox="1"/>
              <p:nvPr/>
            </p:nvSpPr>
            <p:spPr>
              <a:xfrm>
                <a:off x="5956418" y="5040674"/>
                <a:ext cx="6065111" cy="355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14000"/>
                  </a:lnSpc>
                  <a:spcBef>
                    <a:spcPts val="952"/>
                  </a:spcBef>
                  <a:buFont typeface="Arial" panose="020B0604020202020204" pitchFamily="34" charset="0"/>
                  <a:buChar char="•"/>
                </a:pPr>
                <a:r>
                  <a:rPr lang="sv-SE" sz="1600" dirty="0"/>
                  <a:t>Explicitly treating violations </a:t>
                </a:r>
                <a:r>
                  <a:rPr lang="sv-SE" sz="1600" dirty="0">
                    <a:sym typeface="Wingdings" panose="05000000000000000000" pitchFamily="2" charset="2"/>
                  </a:rPr>
                  <a:t> ’’graceful’’ recovery</a:t>
                </a:r>
                <a:endParaRPr lang="sv-SE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0761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56B570F-8EEB-6334-EB75-611ABF04C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DEDEF278-C6DA-EF76-21EE-E1896CB70420}"/>
              </a:ext>
            </a:extLst>
          </p:cNvPr>
          <p:cNvSpPr/>
          <p:nvPr/>
        </p:nvSpPr>
        <p:spPr>
          <a:xfrm>
            <a:off x="257175" y="387590"/>
            <a:ext cx="2864373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Stochastic​ </a:t>
            </a:r>
            <a:r>
              <a:rPr lang="en-US" dirty="0">
                <a:solidFill>
                  <a:schemeClr val="bg1"/>
                </a:solidFill>
              </a:rPr>
              <a:t>MPC  Setting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475991-FF83-A4D7-A4FE-548957FC15B2}"/>
              </a:ext>
            </a:extLst>
          </p:cNvPr>
          <p:cNvGrpSpPr/>
          <p:nvPr/>
        </p:nvGrpSpPr>
        <p:grpSpPr>
          <a:xfrm>
            <a:off x="404016" y="1034529"/>
            <a:ext cx="11112221" cy="5419992"/>
            <a:chOff x="404016" y="1034529"/>
            <a:chExt cx="11112221" cy="541999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D4A166-EE15-0FE6-11B5-72DE7748FED2}"/>
                </a:ext>
              </a:extLst>
            </p:cNvPr>
            <p:cNvGrpSpPr/>
            <p:nvPr/>
          </p:nvGrpSpPr>
          <p:grpSpPr>
            <a:xfrm>
              <a:off x="404016" y="1034529"/>
              <a:ext cx="11112221" cy="5419992"/>
              <a:chOff x="362071" y="1035425"/>
              <a:chExt cx="11112221" cy="541999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5449D39-93A7-B368-16AC-A129C01B0DDB}"/>
                  </a:ext>
                </a:extLst>
              </p:cNvPr>
              <p:cNvGrpSpPr/>
              <p:nvPr/>
            </p:nvGrpSpPr>
            <p:grpSpPr>
              <a:xfrm>
                <a:off x="8056959" y="4095774"/>
                <a:ext cx="3377270" cy="1404044"/>
                <a:chOff x="4105530" y="1891627"/>
                <a:chExt cx="5231279" cy="2397846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70EDA5D3-C73C-A95A-5ED7-D9BA7BE24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5361"/>
                <a:stretch/>
              </p:blipFill>
              <p:spPr>
                <a:xfrm>
                  <a:off x="7111326" y="3822449"/>
                  <a:ext cx="2225483" cy="467024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A63B9A74-C9BA-1931-2C8B-E7034BFBF0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05530" y="1891627"/>
                  <a:ext cx="4118538" cy="784484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F5A0D830-75FB-5D42-8BF4-2B85BB0506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31280" y="2642518"/>
                  <a:ext cx="2815450" cy="718228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0046BD98-608B-04BB-8290-B6037B0143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07853" y="3375778"/>
                  <a:ext cx="3819298" cy="520813"/>
                </a:xfrm>
                <a:prstGeom prst="rect">
                  <a:avLst/>
                </a:prstGeom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EA92276-61A3-B179-FECA-ED0540B982BF}"/>
                  </a:ext>
                </a:extLst>
              </p:cNvPr>
              <p:cNvGrpSpPr/>
              <p:nvPr/>
            </p:nvGrpSpPr>
            <p:grpSpPr>
              <a:xfrm>
                <a:off x="2242277" y="4184336"/>
                <a:ext cx="2412884" cy="1094145"/>
                <a:chOff x="1904868" y="1042565"/>
                <a:chExt cx="2412884" cy="1094145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7D21BA56-17A2-2BA8-D21A-D466786C04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04868" y="1042565"/>
                  <a:ext cx="1780493" cy="258733"/>
                </a:xfrm>
                <a:prstGeom prst="rect">
                  <a:avLst/>
                </a:prstGeom>
              </p:spPr>
            </p:pic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4A25643C-E42B-36F5-02D1-01C66951699F}"/>
                    </a:ext>
                  </a:extLst>
                </p:cNvPr>
                <p:cNvGrpSpPr/>
                <p:nvPr/>
              </p:nvGrpSpPr>
              <p:grpSpPr>
                <a:xfrm>
                  <a:off x="1904868" y="1332184"/>
                  <a:ext cx="2412884" cy="804526"/>
                  <a:chOff x="1904868" y="1332184"/>
                  <a:chExt cx="2412884" cy="804526"/>
                </a:xfrm>
              </p:grpSpPr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10A07629-0D3F-2FC8-3C1B-C0063CEB92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925344" y="1332184"/>
                    <a:ext cx="2392408" cy="263527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F1BD0F8C-9EDC-0CDB-F772-02A85552C7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904868" y="1626597"/>
                    <a:ext cx="2273416" cy="510113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05614B19-41FF-F7BD-79EB-8A0DCE2DD3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15"/>
              <a:stretch/>
            </p:blipFill>
            <p:spPr>
              <a:xfrm>
                <a:off x="793211" y="1035425"/>
                <a:ext cx="4863867" cy="3115651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D8B66E2-9298-9D76-EFBA-2E48CF8AEB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15"/>
              <a:stretch/>
            </p:blipFill>
            <p:spPr>
              <a:xfrm>
                <a:off x="6610425" y="1035425"/>
                <a:ext cx="4863867" cy="311565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7B9654A-8EEA-288B-4BD1-6C762D6B2C0C}"/>
                      </a:ext>
                    </a:extLst>
                  </p:cNvPr>
                  <p:cNvSpPr txBox="1"/>
                  <p:nvPr/>
                </p:nvSpPr>
                <p:spPr>
                  <a:xfrm>
                    <a:off x="362071" y="5563763"/>
                    <a:ext cx="4886561" cy="8916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14000"/>
                      </a:lnSpc>
                      <a:spcBef>
                        <a:spcPts val="952"/>
                      </a:spcBef>
                    </a:pPr>
                    <a:r>
                      <a:rPr lang="sv-SE" sz="1600" dirty="0">
                        <a:solidFill>
                          <a:srgbClr val="0070C0"/>
                        </a:solidFill>
                      </a:rPr>
                      <a:t>Note</a:t>
                    </a:r>
                    <a:r>
                      <a:rPr lang="sv-SE" sz="1600" dirty="0"/>
                      <a:t>:</a:t>
                    </a:r>
                  </a:p>
                  <a:p>
                    <a:pPr>
                      <a:lnSpc>
                        <a:spcPct val="50000"/>
                      </a:lnSpc>
                      <a:spcBef>
                        <a:spcPts val="952"/>
                      </a:spcBef>
                    </a:pP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sv-SE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v-SE" sz="16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sv-SE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sv-SE" sz="1600" b="0" dirty="0"/>
                      <a:t> is a constant. Possibility</a:t>
                    </a:r>
                    <a:r>
                      <a:rPr lang="sv-SE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sv-SE" sz="1600" dirty="0"/>
                      <a:t> here is 0.95 </a:t>
                    </a:r>
                    <a:endParaRPr lang="sv-SE" sz="1600" b="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>
                      <a:lnSpc>
                        <a:spcPct val="50000"/>
                      </a:lnSpc>
                      <a:spcBef>
                        <a:spcPts val="952"/>
                      </a:spcBef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sv-S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sv-SE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sv-S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sv-S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oMath>
                    </a14:m>
                    <a:r>
                      <a:rPr lang="sv-SE" sz="16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can be pre-computed</a:t>
                    </a: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7B9654A-8EEA-288B-4BD1-6C762D6B2C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071" y="5563763"/>
                    <a:ext cx="4886561" cy="8916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23" b="-7534"/>
                    </a:stretch>
                  </a:blipFill>
                </p:spPr>
                <p:txBody>
                  <a:bodyPr/>
                  <a:lstStyle/>
                  <a:p>
                    <a:r>
                      <a:rPr lang="sv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E1D922-2096-3EA2-A6A5-35C220C4F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330" b="10585"/>
            <a:stretch/>
          </p:blipFill>
          <p:spPr>
            <a:xfrm>
              <a:off x="8939673" y="5277515"/>
              <a:ext cx="1148328" cy="244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599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5BFC77E-16DB-B142-AC7E-79F9B3BE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CB642B7-3F57-2DAA-1516-862772257436}"/>
              </a:ext>
            </a:extLst>
          </p:cNvPr>
          <p:cNvSpPr/>
          <p:nvPr/>
        </p:nvSpPr>
        <p:spPr>
          <a:xfrm>
            <a:off x="257175" y="387590"/>
            <a:ext cx="4048125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Constraints Tightened by Stochastic​ </a:t>
            </a:r>
            <a:r>
              <a:rPr lang="en-US" dirty="0">
                <a:solidFill>
                  <a:schemeClr val="bg1"/>
                </a:solidFill>
              </a:rPr>
              <a:t>MPC 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14FC07-E549-50F6-54B6-56A4BFCEF184}"/>
              </a:ext>
            </a:extLst>
          </p:cNvPr>
          <p:cNvGrpSpPr/>
          <p:nvPr/>
        </p:nvGrpSpPr>
        <p:grpSpPr>
          <a:xfrm>
            <a:off x="1224792" y="1012367"/>
            <a:ext cx="9876879" cy="5123773"/>
            <a:chOff x="1224792" y="1012367"/>
            <a:chExt cx="9876879" cy="512377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D86158C-ACBC-69C5-519D-5A1D2F308AEC}"/>
                </a:ext>
              </a:extLst>
            </p:cNvPr>
            <p:cNvGrpSpPr/>
            <p:nvPr/>
          </p:nvGrpSpPr>
          <p:grpSpPr>
            <a:xfrm>
              <a:off x="1224792" y="1012367"/>
              <a:ext cx="8554422" cy="5123773"/>
              <a:chOff x="1224792" y="1012367"/>
              <a:chExt cx="8554422" cy="512377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CB0CD97-A3FE-C372-6573-405DBCA474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0" t="6354" b="1814"/>
              <a:stretch/>
            </p:blipFill>
            <p:spPr>
              <a:xfrm>
                <a:off x="1224792" y="1012367"/>
                <a:ext cx="5230842" cy="3241610"/>
              </a:xfrm>
              <a:prstGeom prst="rect">
                <a:avLst/>
              </a:prstGeom>
            </p:spPr>
          </p:pic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10ACDA8-BFC4-4BDD-6C7D-B8A309956B94}"/>
                  </a:ext>
                </a:extLst>
              </p:cNvPr>
              <p:cNvGrpSpPr/>
              <p:nvPr/>
            </p:nvGrpSpPr>
            <p:grpSpPr>
              <a:xfrm>
                <a:off x="3128334" y="4429265"/>
                <a:ext cx="6650880" cy="1706875"/>
                <a:chOff x="3333681" y="1082159"/>
                <a:chExt cx="6650880" cy="1706875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301C163-477A-3EEA-A88E-56F0891F99F2}"/>
                    </a:ext>
                  </a:extLst>
                </p:cNvPr>
                <p:cNvGrpSpPr/>
                <p:nvPr/>
              </p:nvGrpSpPr>
              <p:grpSpPr>
                <a:xfrm>
                  <a:off x="6237521" y="1082159"/>
                  <a:ext cx="3747040" cy="1706875"/>
                  <a:chOff x="2550087" y="4367627"/>
                  <a:chExt cx="3624741" cy="1508973"/>
                </a:xfrm>
              </p:grpSpPr>
              <p:pic>
                <p:nvPicPr>
                  <p:cNvPr id="20" name="Picture 19" descr="A math equations and formulas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6ADEDAB7-EC0B-1F07-612D-1ADDFFFAE4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283" t="45496" b="-1"/>
                  <a:stretch/>
                </p:blipFill>
                <p:spPr>
                  <a:xfrm>
                    <a:off x="2657846" y="4739373"/>
                    <a:ext cx="3516982" cy="1137227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F52EB57D-C737-BD0C-DEDF-0F5F3E291C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50087" y="4367627"/>
                    <a:ext cx="1861405" cy="33710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92ED9B04-3DDD-3123-EA83-B1766D873B02}"/>
                    </a:ext>
                  </a:extLst>
                </p:cNvPr>
                <p:cNvGrpSpPr/>
                <p:nvPr/>
              </p:nvGrpSpPr>
              <p:grpSpPr>
                <a:xfrm>
                  <a:off x="3333681" y="1426219"/>
                  <a:ext cx="2701255" cy="1104415"/>
                  <a:chOff x="3399289" y="1208854"/>
                  <a:chExt cx="2701255" cy="1104415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638FA224-54A1-D230-84D8-2FFC93480B33}"/>
                      </a:ext>
                    </a:extLst>
                  </p:cNvPr>
                  <p:cNvGrpSpPr/>
                  <p:nvPr/>
                </p:nvGrpSpPr>
                <p:grpSpPr>
                  <a:xfrm>
                    <a:off x="3454299" y="1469510"/>
                    <a:ext cx="2055301" cy="843759"/>
                    <a:chOff x="3523377" y="1400556"/>
                    <a:chExt cx="2055301" cy="843759"/>
                  </a:xfrm>
                </p:grpSpPr>
                <p:pic>
                  <p:nvPicPr>
                    <p:cNvPr id="22" name="Picture 21" descr="A screenshot of a computer&#10;&#10;Description automatically generated">
                      <a:extLst>
                        <a:ext uri="{FF2B5EF4-FFF2-40B4-BE49-F238E27FC236}">
                          <a16:creationId xmlns:a16="http://schemas.microsoft.com/office/drawing/2014/main" id="{9577E593-8F71-D47F-7622-181F8C78E84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4055" t="64698" r="20174" b="25434"/>
                    <a:stretch/>
                  </p:blipFill>
                  <p:spPr>
                    <a:xfrm>
                      <a:off x="3523377" y="1400556"/>
                      <a:ext cx="2055301" cy="69821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" name="Picture 23" descr="A math equations and formulas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0F23388E-52DD-9DBE-F1EC-4C158E8875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284" t="89888" r="48171" b="2870"/>
                    <a:stretch/>
                  </p:blipFill>
                  <p:spPr>
                    <a:xfrm>
                      <a:off x="3584083" y="2073402"/>
                      <a:ext cx="1726150" cy="170913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9" name="Picture 28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E6469D0D-0073-9D3F-AF68-6AD7E9D586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9098" t="60295" r="20174" b="35416"/>
                  <a:stretch/>
                </p:blipFill>
                <p:spPr>
                  <a:xfrm>
                    <a:off x="3399289" y="1208854"/>
                    <a:ext cx="2701255" cy="3034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" name="Arrow: Right 32">
                  <a:extLst>
                    <a:ext uri="{FF2B5EF4-FFF2-40B4-BE49-F238E27FC236}">
                      <a16:creationId xmlns:a16="http://schemas.microsoft.com/office/drawing/2014/main" id="{F69668C0-4B4E-BB35-2A91-7A84DA106D6F}"/>
                    </a:ext>
                  </a:extLst>
                </p:cNvPr>
                <p:cNvSpPr/>
                <p:nvPr/>
              </p:nvSpPr>
              <p:spPr>
                <a:xfrm>
                  <a:off x="5590319" y="1827917"/>
                  <a:ext cx="613562" cy="266700"/>
                </a:xfrm>
                <a:prstGeom prst="rightArrow">
                  <a:avLst/>
                </a:prstGeom>
                <a:solidFill>
                  <a:srgbClr val="0070C0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14000"/>
                    </a:lnSpc>
                    <a:spcBef>
                      <a:spcPts val="952"/>
                    </a:spcBef>
                  </a:pPr>
                  <a:endParaRPr lang="sv-SE" sz="1800" dirty="0" err="1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78AD0B-C6F4-9A60-29E7-C97D914B3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6" t="14578" r="853" b="14315"/>
            <a:stretch/>
          </p:blipFill>
          <p:spPr>
            <a:xfrm>
              <a:off x="6467498" y="1014738"/>
              <a:ext cx="4580804" cy="157419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992CC5-4735-AC33-4033-8EF646B189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4" t="13881" r="1233" b="14661"/>
            <a:stretch/>
          </p:blipFill>
          <p:spPr>
            <a:xfrm>
              <a:off x="6452161" y="2653779"/>
              <a:ext cx="4649510" cy="1574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275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7BE1342-CF36-EAD5-E736-483F0A0712CD}"/>
              </a:ext>
            </a:extLst>
          </p:cNvPr>
          <p:cNvSpPr/>
          <p:nvPr/>
        </p:nvSpPr>
        <p:spPr>
          <a:xfrm>
            <a:off x="364141" y="243396"/>
            <a:ext cx="3840480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Simulation In CARLA Environment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CD8964-098D-17CB-3BA1-148112AA7B2E}"/>
              </a:ext>
            </a:extLst>
          </p:cNvPr>
          <p:cNvGrpSpPr/>
          <p:nvPr/>
        </p:nvGrpSpPr>
        <p:grpSpPr>
          <a:xfrm>
            <a:off x="364141" y="1771597"/>
            <a:ext cx="11615381" cy="3400532"/>
            <a:chOff x="364141" y="1771597"/>
            <a:chExt cx="11615381" cy="3400532"/>
          </a:xfrm>
        </p:grpSpPr>
        <p:pic>
          <p:nvPicPr>
            <p:cNvPr id="10" name="Picture 9" descr="A aerial view of a road and buildings&#10;&#10;Description automatically generated">
              <a:extLst>
                <a:ext uri="{FF2B5EF4-FFF2-40B4-BE49-F238E27FC236}">
                  <a16:creationId xmlns:a16="http://schemas.microsoft.com/office/drawing/2014/main" id="{D1B352BF-968D-C94F-103E-F4DCF25855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7" r="705"/>
            <a:stretch/>
          </p:blipFill>
          <p:spPr>
            <a:xfrm flipV="1">
              <a:off x="364141" y="1952678"/>
              <a:ext cx="5475886" cy="2952644"/>
            </a:xfrm>
            <a:prstGeom prst="rect">
              <a:avLst/>
            </a:prstGeom>
          </p:spPr>
        </p:pic>
        <p:pic>
          <p:nvPicPr>
            <p:cNvPr id="16" name="Picture 15" descr="A white sheet with black text&#10;&#10;Description automatically generated">
              <a:extLst>
                <a:ext uri="{FF2B5EF4-FFF2-40B4-BE49-F238E27FC236}">
                  <a16:creationId xmlns:a16="http://schemas.microsoft.com/office/drawing/2014/main" id="{51D8A6E4-3796-0BEA-E81D-8C915E34A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7" b="49542"/>
            <a:stretch/>
          </p:blipFill>
          <p:spPr>
            <a:xfrm>
              <a:off x="5891748" y="1771597"/>
              <a:ext cx="6087774" cy="1581203"/>
            </a:xfrm>
            <a:prstGeom prst="rect">
              <a:avLst/>
            </a:prstGeom>
          </p:spPr>
        </p:pic>
        <p:pic>
          <p:nvPicPr>
            <p:cNvPr id="17" name="Picture 16" descr="A white sheet with black text&#10;&#10;Description automatically generated">
              <a:extLst>
                <a:ext uri="{FF2B5EF4-FFF2-40B4-BE49-F238E27FC236}">
                  <a16:creationId xmlns:a16="http://schemas.microsoft.com/office/drawing/2014/main" id="{3CDB3122-F424-DDB1-D7EF-D489BD1475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" t="49542"/>
            <a:stretch/>
          </p:blipFill>
          <p:spPr>
            <a:xfrm>
              <a:off x="5891748" y="3590926"/>
              <a:ext cx="6087774" cy="1581203"/>
            </a:xfrm>
            <a:prstGeom prst="rect">
              <a:avLst/>
            </a:prstGeom>
          </p:spPr>
        </p:pic>
      </p:grp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7ABC28C6-7256-190A-5C59-E4D5FB7D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146A50-61E1-99EF-4FE6-9B4B1E3B25FA}"/>
              </a:ext>
            </a:extLst>
          </p:cNvPr>
          <p:cNvSpPr txBox="1"/>
          <p:nvPr/>
        </p:nvSpPr>
        <p:spPr>
          <a:xfrm>
            <a:off x="533400" y="2036070"/>
            <a:ext cx="81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4X</a:t>
            </a:r>
            <a:r>
              <a:rPr lang="en-US" dirty="0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9323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2064</TotalTime>
  <Words>552</Words>
  <Application>Microsoft Office PowerPoint</Application>
  <PresentationFormat>宽屏</PresentationFormat>
  <Paragraphs>80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Volvo Broad Pro Digital</vt:lpstr>
      <vt:lpstr>Volvo Novum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Robust Predictive Control for a Heavy-Vehicle in an Uncertain Environment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Qun</dc:creator>
  <cp:lastModifiedBy>Qun Zhang</cp:lastModifiedBy>
  <cp:revision>16</cp:revision>
  <dcterms:created xsi:type="dcterms:W3CDTF">2024-02-26T09:05:45Z</dcterms:created>
  <dcterms:modified xsi:type="dcterms:W3CDTF">2024-05-03T17:54:50Z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2024-02-26T14:37:52Z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c3e4afe6-d850-4340-95f4-b5bab2a44f81</vt:lpwstr>
  </property>
  <property fmtid="{D5CDD505-2E9C-101B-9397-08002B2CF9AE}" pid="8" name="MSIP_Label_bd2ff15f-6ce8-47f3-93ce-f81f88196d24_ContentBits">
    <vt:lpwstr>0</vt:lpwstr>
  </property>
</Properties>
</file>